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4" r:id="rId2"/>
    <p:sldId id="266" r:id="rId3"/>
    <p:sldId id="308" r:id="rId4"/>
    <p:sldId id="310" r:id="rId5"/>
    <p:sldId id="267" r:id="rId6"/>
    <p:sldId id="293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307" r:id="rId19"/>
    <p:sldId id="294" r:id="rId20"/>
    <p:sldId id="298" r:id="rId21"/>
    <p:sldId id="300" r:id="rId22"/>
    <p:sldId id="295" r:id="rId23"/>
    <p:sldId id="305" r:id="rId24"/>
    <p:sldId id="304" r:id="rId25"/>
    <p:sldId id="306" r:id="rId26"/>
    <p:sldId id="297" r:id="rId27"/>
    <p:sldId id="302" r:id="rId28"/>
    <p:sldId id="303" r:id="rId29"/>
    <p:sldId id="275" r:id="rId30"/>
    <p:sldId id="311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BEBE"/>
    <a:srgbClr val="EF6E9A"/>
    <a:srgbClr val="11998E"/>
    <a:srgbClr val="F25245"/>
    <a:srgbClr val="EF3078"/>
    <a:srgbClr val="FD3265"/>
    <a:srgbClr val="38E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E6442-1CE1-4F68-87AE-D4D515882E51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0715-A771-4BA7-9BCC-891C4D7C7E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08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F13B-5C87-4D63-A9BD-2C4E28D7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84BC0-1474-4FFC-BBED-9AA8CF139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465D6-F907-413D-9C24-FF4FB956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6A74A-CB98-4AB5-9F2F-C25C0980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44E40-09D9-482B-BC1E-7F6656AC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9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AA9B-AE44-457C-BEF0-C706E3EA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67ED5-7189-4FE9-A213-ACD7C658B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82443-8DB0-4683-A90D-AD8CB95D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3295C-64A7-4681-9C78-59B64D8D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06221-997D-4387-A513-80EEFAE8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21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19B75-E8A4-4D9A-B31C-930D54E1C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524A-E9FF-42C3-A395-1155E7463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5EB2-176C-41D1-A65F-928C175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D40F2-A526-46AB-9FC8-90BBF121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28143-F399-428B-8EBA-2A4A7C77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171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F0E3-9CDB-4C78-A271-9389958B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8D536-348F-4D52-A664-1B62F91E9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48DB2-56FC-4C09-9F0A-1A202A920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2046-B5FE-4CBF-B7A9-794AD699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95BEF-2107-40D1-9E0A-DA3E34C8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58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2C0F-772A-4012-AA38-16805BC85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03F49-F854-49CE-998F-B192A283E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F6E52-C2F0-4F08-9C63-87A0B70D7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4C9C4-4035-4642-8F4C-BAF208CD8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F525-6889-4CE4-8C71-B87D4D88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63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C7C2-8380-4126-ABDF-428C335F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CCAAB-018A-40FE-B370-F7CC9E8C7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9FBB4-C575-469B-A359-71069C3BB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54526-FD7E-4B91-8BDD-B7075405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E94B-EEB1-4AEB-AB68-63453F87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6564A-0454-45F7-B151-5C9A36C6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84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EE1D5-1941-43BF-83C8-70E0E8213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FA5AE-388E-4B89-8A74-BB72738A4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EEBA7-2A73-436D-857C-FCD114FA2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624F7-5F2A-4D2D-A71F-A425C3504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BD658-64E6-41C2-B556-B6B21C5C0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4B8F63-ECD3-4212-B3CE-829CA41B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4900F-32DE-4FE0-9766-A5B67A7A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236A-BEAB-4764-BA4C-311B7353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99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9564-E2BF-492C-93B6-2B023E83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4F2C1-6151-4EF1-BA3D-2E1609EE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443A4-CD95-4609-89AB-D281032CA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82528-3AA6-4C40-83E1-C513E683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8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BEA57-5B19-401E-A518-C67EE208E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420B7-721D-47F8-B2DB-E91CFC4B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5995-2A1E-441B-8B18-7AF25889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4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3C7E-B7B8-47E3-A518-9E825C15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8FA93-06B5-42CD-B860-AEE189D6D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BE5D5-035D-4653-8AF1-D9BA98FEB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9DEFA-A367-4CBD-899D-6E6023B5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1F9EB-0949-44DE-9BE3-2A6664FF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9B76A-D018-42EE-A66E-6544D604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7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B0E1-803E-4C1A-8E11-F54F2859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2F710-A937-4D4D-B3B5-C3FC64566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3867-F9FA-41DD-B944-E4F77D728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A8967-E4E3-4B02-845E-375E374C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78993-9281-4C4D-9FA3-40ECE15F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EF307-522B-456B-AB49-07DBFC47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05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AA04F-03D4-4793-9E3A-3024E4C7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BC8E2-27DB-47D4-8D84-3EB762C4B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75D28-BFA2-4CB4-B5E0-59FAB2A50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EB82E-FC55-4D75-916F-8C73DCB34819}" type="datetimeFigureOut">
              <a:rPr lang="en-IN" smtClean="0"/>
              <a:t>11-11-2020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DFB49-655C-4899-ADB0-60F585ACE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49A56-DB93-459F-9891-B6EF67B6A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E950E-2FD4-4146-B962-A1FEA320E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92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f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skillsyouneed.com/general/skills-gap.html" TargetMode="Externa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9B2D8E-1CF1-4D27-8479-93CFE284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7950D5-CDFC-4FB1-93CC-7ED00FDEEB3F}"/>
              </a:ext>
            </a:extLst>
          </p:cNvPr>
          <p:cNvGrpSpPr/>
          <p:nvPr/>
        </p:nvGrpSpPr>
        <p:grpSpPr>
          <a:xfrm>
            <a:off x="1123114" y="1286068"/>
            <a:ext cx="10509490" cy="3980516"/>
            <a:chOff x="1123114" y="1286068"/>
            <a:chExt cx="10509490" cy="398051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C79CDB4-2F8C-45FF-8B2C-5500983FEE00}"/>
                </a:ext>
              </a:extLst>
            </p:cNvPr>
            <p:cNvGrpSpPr/>
            <p:nvPr/>
          </p:nvGrpSpPr>
          <p:grpSpPr>
            <a:xfrm>
              <a:off x="2675540" y="1286068"/>
              <a:ext cx="6840920" cy="931615"/>
              <a:chOff x="1659384" y="2210710"/>
              <a:chExt cx="7796047" cy="82163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FBD6C9F-9AC4-49EC-A503-26ABC73E415A}"/>
                  </a:ext>
                </a:extLst>
              </p:cNvPr>
              <p:cNvSpPr/>
              <p:nvPr/>
            </p:nvSpPr>
            <p:spPr>
              <a:xfrm>
                <a:off x="2155054" y="2210710"/>
                <a:ext cx="6993919" cy="821635"/>
              </a:xfrm>
              <a:prstGeom prst="rect">
                <a:avLst/>
              </a:prstGeom>
              <a:solidFill>
                <a:srgbClr val="FC48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9C42F6-EE2F-4ECB-981E-E6D8DE6BEA2A}"/>
                  </a:ext>
                </a:extLst>
              </p:cNvPr>
              <p:cNvSpPr txBox="1"/>
              <p:nvPr/>
            </p:nvSpPr>
            <p:spPr>
              <a:xfrm>
                <a:off x="1659384" y="2236806"/>
                <a:ext cx="779604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PRESENTATION TITLE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CF2205-6B9A-4C4E-B30D-84F7E642E2F8}"/>
                </a:ext>
              </a:extLst>
            </p:cNvPr>
            <p:cNvSpPr txBox="1"/>
            <p:nvPr/>
          </p:nvSpPr>
          <p:spPr>
            <a:xfrm>
              <a:off x="1123114" y="2465817"/>
              <a:ext cx="1050949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UNEMPLOYMENT IN INDIA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176470-01BA-45D1-A567-A076535ED2F6}"/>
              </a:ext>
            </a:extLst>
          </p:cNvPr>
          <p:cNvGrpSpPr/>
          <p:nvPr/>
        </p:nvGrpSpPr>
        <p:grpSpPr>
          <a:xfrm>
            <a:off x="11791432" y="6463526"/>
            <a:ext cx="300049" cy="287470"/>
            <a:chOff x="11791432" y="6463526"/>
            <a:chExt cx="300049" cy="28747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2272803-7B44-4668-BB92-A3DA93D94FC4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2FEA6E-8B4F-46D7-BE0F-DE412A2A11B6}"/>
                </a:ext>
              </a:extLst>
            </p:cNvPr>
            <p:cNvSpPr txBox="1"/>
            <p:nvPr/>
          </p:nvSpPr>
          <p:spPr>
            <a:xfrm>
              <a:off x="11791433" y="6463526"/>
              <a:ext cx="300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827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4A44D65-32E6-4C39-BF89-058862338902}"/>
              </a:ext>
            </a:extLst>
          </p:cNvPr>
          <p:cNvGrpSpPr/>
          <p:nvPr/>
        </p:nvGrpSpPr>
        <p:grpSpPr>
          <a:xfrm>
            <a:off x="1226004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7B8B887-7E16-4D3C-AEE7-7E9FD0E73F0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086C3-89D4-48AF-BA02-D0D069BDD99A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Frictional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63B9D4-C710-4650-BF7B-E106CF3889C7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5794AE9-132E-49C6-A28D-142CED6E9C99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A484D1-738E-4385-9C68-FD06A03D0BBC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3B19A9A-C31C-42A5-9887-F775E74E1881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B8EB982-BF8F-4755-8DEB-569A5C3E6B0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9ADFDB4-1CCE-4341-A293-D6BA171DD7A5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667143-93DC-4266-BD99-74226D875F89}"/>
              </a:ext>
            </a:extLst>
          </p:cNvPr>
          <p:cNvGrpSpPr/>
          <p:nvPr/>
        </p:nvGrpSpPr>
        <p:grpSpPr>
          <a:xfrm>
            <a:off x="3217636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4CBEBF1-5985-4CBE-9260-60D1E21359FB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693DC0-F93E-4721-91AA-D02700B951A1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Seasonal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A3AF99-5E21-47E7-869A-A37506190811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80CF9644-0CBD-4A26-B50C-6ABD75EAC552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608156-33F2-43D9-8662-4675FE5A1F1B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514A7B1-C1C8-467D-A01B-D36542CB9EFF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BDAA465-547B-4ECC-B6D1-E1369A58660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5A0CB8A-40D1-4202-839B-7945E0946D9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690CB8-19D3-44FB-9668-D3551C256C04}"/>
              </a:ext>
            </a:extLst>
          </p:cNvPr>
          <p:cNvGrpSpPr/>
          <p:nvPr/>
        </p:nvGrpSpPr>
        <p:grpSpPr>
          <a:xfrm>
            <a:off x="5209268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69CC1D8-6BB4-42AF-8166-4A4B13F2634C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8373C7-B44A-496C-A470-7C0E55DB4CB2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Structural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B63A35E-5D43-4E2C-BD12-A249E5095189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195CAEA5-6B3B-43CF-B972-04DCF8530D2A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61731F-65AD-494A-93C3-224626E8DC46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43228A5-EB8B-460F-94B3-FD902854FB0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914F63-5F7B-4010-9A84-07C0B93B181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AEC45D4-52F0-4A1E-A7C1-6436DB9EC12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7982032-8D0D-45F5-81A4-97522FE374BB}"/>
              </a:ext>
            </a:extLst>
          </p:cNvPr>
          <p:cNvGrpSpPr/>
          <p:nvPr/>
        </p:nvGrpSpPr>
        <p:grpSpPr>
          <a:xfrm>
            <a:off x="7200900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E800397-DDF6-4D6D-81C4-F9C701D1DC17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3B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924C71-0417-4B37-890A-FAF04698DBDC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Disguised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564CB9-86D0-4423-8479-6282920FC3B2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A66F4937-901D-46A0-8A1E-6FD3620E2AB3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607E23E-6DB9-4B6C-A03D-2481134F76B1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9789B4D-36FC-4DEF-9A65-AC05619B44F3}"/>
                </a:ext>
              </a:extLst>
            </p:cNvPr>
            <p:cNvGrpSpPr/>
            <p:nvPr/>
          </p:nvGrpSpPr>
          <p:grpSpPr>
            <a:xfrm>
              <a:off x="8212190" y="5097993"/>
              <a:ext cx="73669" cy="78586"/>
              <a:chOff x="8212190" y="5097993"/>
              <a:chExt cx="73669" cy="78586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D15CEFA-6FF8-4F70-86D5-7D949FEDC71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7993"/>
                <a:ext cx="0" cy="73670"/>
              </a:xfrm>
              <a:prstGeom prst="line">
                <a:avLst/>
              </a:prstGeom>
              <a:ln w="19050">
                <a:solidFill>
                  <a:srgbClr val="3B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68BC60F-A209-42C9-897C-6992ABA4D1FF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39744"/>
                <a:ext cx="0" cy="73669"/>
              </a:xfrm>
              <a:prstGeom prst="line">
                <a:avLst/>
              </a:prstGeom>
              <a:ln w="19050">
                <a:solidFill>
                  <a:srgbClr val="3B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2A0E88-89DD-40C1-88C7-2D72EA93C344}"/>
              </a:ext>
            </a:extLst>
          </p:cNvPr>
          <p:cNvGrpSpPr/>
          <p:nvPr/>
        </p:nvGrpSpPr>
        <p:grpSpPr>
          <a:xfrm>
            <a:off x="9192532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AEB57C4-A200-4A58-B987-ABD074E33D4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1B9F581-F306-404E-94C4-7FBFE2D9DC43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: Top Corners Rounded 70">
              <a:extLst>
                <a:ext uri="{FF2B5EF4-FFF2-40B4-BE49-F238E27FC236}">
                  <a16:creationId xmlns:a16="http://schemas.microsoft.com/office/drawing/2014/main" id="{EC6B1A3D-06C0-42EF-9776-242718BB4456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73671A0-6D5C-4905-83BB-4A17A2430130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95B0E8-070A-4576-B161-3F5C1365D88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E876A88-A0E1-489B-A5F9-95274CE90F6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30B2B4D-A7B7-4DEF-930B-6A91B0EC1CDD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248874F-7EA1-4488-95FC-CE29997D0D60}"/>
              </a:ext>
            </a:extLst>
          </p:cNvPr>
          <p:cNvSpPr txBox="1"/>
          <p:nvPr/>
        </p:nvSpPr>
        <p:spPr>
          <a:xfrm>
            <a:off x="2205996" y="1519103"/>
            <a:ext cx="778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People can face unemployment for various reasons. Generally unemployment can be broken down into 5 types.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4D4FC-1E3A-419B-AC85-13AE3E0F108D}"/>
              </a:ext>
            </a:extLst>
          </p:cNvPr>
          <p:cNvSpPr txBox="1"/>
          <p:nvPr/>
        </p:nvSpPr>
        <p:spPr>
          <a:xfrm>
            <a:off x="3217636" y="805197"/>
            <a:ext cx="5991627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Types of Unemployment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2527D-F895-448B-87DA-F929FACF32F2}"/>
              </a:ext>
            </a:extLst>
          </p:cNvPr>
          <p:cNvSpPr txBox="1"/>
          <p:nvPr/>
        </p:nvSpPr>
        <p:spPr>
          <a:xfrm>
            <a:off x="1276823" y="294780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38EB0-EA35-4685-8A12-7E5111A34C9F}"/>
              </a:ext>
            </a:extLst>
          </p:cNvPr>
          <p:cNvSpPr txBox="1"/>
          <p:nvPr/>
        </p:nvSpPr>
        <p:spPr>
          <a:xfrm>
            <a:off x="3217636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AFF36-D3E3-460C-A993-D0668FD18BDC}"/>
              </a:ext>
            </a:extLst>
          </p:cNvPr>
          <p:cNvSpPr txBox="1"/>
          <p:nvPr/>
        </p:nvSpPr>
        <p:spPr>
          <a:xfrm>
            <a:off x="5217999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A8FD1-AB29-40B9-ADB1-48CD0CE698DF}"/>
              </a:ext>
            </a:extLst>
          </p:cNvPr>
          <p:cNvSpPr txBox="1"/>
          <p:nvPr/>
        </p:nvSpPr>
        <p:spPr>
          <a:xfrm>
            <a:off x="7209631" y="2941960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9D9C5-19CD-454F-9616-5AF59EC0EF99}"/>
              </a:ext>
            </a:extLst>
          </p:cNvPr>
          <p:cNvSpPr txBox="1"/>
          <p:nvPr/>
        </p:nvSpPr>
        <p:spPr>
          <a:xfrm>
            <a:off x="9292545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0F6B85-2D1C-482B-B2B6-94908BAFAAD7}"/>
              </a:ext>
            </a:extLst>
          </p:cNvPr>
          <p:cNvSpPr txBox="1"/>
          <p:nvPr/>
        </p:nvSpPr>
        <p:spPr>
          <a:xfrm>
            <a:off x="9209995" y="3977090"/>
            <a:ext cx="1652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Technological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ACE7E7-0DC6-403C-B457-8DDCFDF53565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83E57FB-99E6-4F83-B110-DD02A81165E4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DCEFFC5-09EB-4828-B879-2F1EF01DE0B9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88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4A44D65-32E6-4C39-BF89-058862338902}"/>
              </a:ext>
            </a:extLst>
          </p:cNvPr>
          <p:cNvGrpSpPr/>
          <p:nvPr/>
        </p:nvGrpSpPr>
        <p:grpSpPr>
          <a:xfrm>
            <a:off x="1226004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7B8B887-7E16-4D3C-AEE7-7E9FD0E73F0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086C3-89D4-48AF-BA02-D0D069BDD99A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Frictional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63B9D4-C710-4650-BF7B-E106CF3889C7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5794AE9-132E-49C6-A28D-142CED6E9C99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A484D1-738E-4385-9C68-FD06A03D0BBC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3B19A9A-C31C-42A5-9887-F775E74E1881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B8EB982-BF8F-4755-8DEB-569A5C3E6B0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9ADFDB4-1CCE-4341-A293-D6BA171DD7A5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667143-93DC-4266-BD99-74226D875F89}"/>
              </a:ext>
            </a:extLst>
          </p:cNvPr>
          <p:cNvGrpSpPr/>
          <p:nvPr/>
        </p:nvGrpSpPr>
        <p:grpSpPr>
          <a:xfrm>
            <a:off x="3217636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4CBEBF1-5985-4CBE-9260-60D1E21359FB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693DC0-F93E-4721-91AA-D02700B951A1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Seasonal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A3AF99-5E21-47E7-869A-A37506190811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80CF9644-0CBD-4A26-B50C-6ABD75EAC552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608156-33F2-43D9-8662-4675FE5A1F1B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514A7B1-C1C8-467D-A01B-D36542CB9EFF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BDAA465-547B-4ECC-B6D1-E1369A58660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5A0CB8A-40D1-4202-839B-7945E0946D9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690CB8-19D3-44FB-9668-D3551C256C04}"/>
              </a:ext>
            </a:extLst>
          </p:cNvPr>
          <p:cNvGrpSpPr/>
          <p:nvPr/>
        </p:nvGrpSpPr>
        <p:grpSpPr>
          <a:xfrm>
            <a:off x="5209268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69CC1D8-6BB4-42AF-8166-4A4B13F2634C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8373C7-B44A-496C-A470-7C0E55DB4CB2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Structural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B63A35E-5D43-4E2C-BD12-A249E5095189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195CAEA5-6B3B-43CF-B972-04DCF8530D2A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61731F-65AD-494A-93C3-224626E8DC46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43228A5-EB8B-460F-94B3-FD902854FB0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914F63-5F7B-4010-9A84-07C0B93B181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AEC45D4-52F0-4A1E-A7C1-6436DB9EC12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7982032-8D0D-45F5-81A4-97522FE374BB}"/>
              </a:ext>
            </a:extLst>
          </p:cNvPr>
          <p:cNvGrpSpPr/>
          <p:nvPr/>
        </p:nvGrpSpPr>
        <p:grpSpPr>
          <a:xfrm>
            <a:off x="7200900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E800397-DDF6-4D6D-81C4-F9C701D1DC17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924C71-0417-4B37-890A-FAF04698DBDC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Disguised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564CB9-86D0-4423-8479-6282920FC3B2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A66F4937-901D-46A0-8A1E-6FD3620E2AB3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607E23E-6DB9-4B6C-A03D-2481134F76B1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9789B4D-36FC-4DEF-9A65-AC05619B44F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D15CEFA-6FF8-4F70-86D5-7D949FEDC71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68BC60F-A209-42C9-897C-6992ABA4D1FF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2A0E88-89DD-40C1-88C7-2D72EA93C344}"/>
              </a:ext>
            </a:extLst>
          </p:cNvPr>
          <p:cNvGrpSpPr/>
          <p:nvPr/>
        </p:nvGrpSpPr>
        <p:grpSpPr>
          <a:xfrm>
            <a:off x="9192532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AEB57C4-A200-4A58-B987-ABD074E33D4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695E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1B9F581-F306-404E-94C4-7FBFE2D9DC43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: Top Corners Rounded 70">
              <a:extLst>
                <a:ext uri="{FF2B5EF4-FFF2-40B4-BE49-F238E27FC236}">
                  <a16:creationId xmlns:a16="http://schemas.microsoft.com/office/drawing/2014/main" id="{EC6B1A3D-06C0-42EF-9776-242718BB4456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73671A0-6D5C-4905-83BB-4A17A2430130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95B0E8-070A-4576-B161-3F5C1365D883}"/>
                </a:ext>
              </a:extLst>
            </p:cNvPr>
            <p:cNvGrpSpPr/>
            <p:nvPr/>
          </p:nvGrpSpPr>
          <p:grpSpPr>
            <a:xfrm>
              <a:off x="8212190" y="5100375"/>
              <a:ext cx="73669" cy="73822"/>
              <a:chOff x="8212190" y="5100375"/>
              <a:chExt cx="73669" cy="7382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E876A88-A0E1-489B-A5F9-95274CE90F6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100375"/>
                <a:ext cx="0" cy="73670"/>
              </a:xfrm>
              <a:prstGeom prst="line">
                <a:avLst/>
              </a:prstGeom>
              <a:ln w="19050">
                <a:solidFill>
                  <a:srgbClr val="69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30B2B4D-A7B7-4DEF-930B-6A91B0EC1CDD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37362"/>
                <a:ext cx="0" cy="73669"/>
              </a:xfrm>
              <a:prstGeom prst="line">
                <a:avLst/>
              </a:prstGeom>
              <a:ln w="19050">
                <a:solidFill>
                  <a:srgbClr val="69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248874F-7EA1-4488-95FC-CE29997D0D60}"/>
              </a:ext>
            </a:extLst>
          </p:cNvPr>
          <p:cNvSpPr txBox="1"/>
          <p:nvPr/>
        </p:nvSpPr>
        <p:spPr>
          <a:xfrm>
            <a:off x="2205996" y="1519103"/>
            <a:ext cx="778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People can face unemployment for various reasons. Generally unemployment can be broken down into 5 types.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BC291-A38E-469E-A47D-0E63D30BFAFB}"/>
              </a:ext>
            </a:extLst>
          </p:cNvPr>
          <p:cNvSpPr txBox="1"/>
          <p:nvPr/>
        </p:nvSpPr>
        <p:spPr>
          <a:xfrm>
            <a:off x="3217636" y="805197"/>
            <a:ext cx="5991627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Types of Unemployment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F4AA4-69E8-40E6-900F-14823367AEED}"/>
              </a:ext>
            </a:extLst>
          </p:cNvPr>
          <p:cNvSpPr txBox="1"/>
          <p:nvPr/>
        </p:nvSpPr>
        <p:spPr>
          <a:xfrm>
            <a:off x="1276823" y="294780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0D2C6-A658-4364-B1FF-23BB0F269E1E}"/>
              </a:ext>
            </a:extLst>
          </p:cNvPr>
          <p:cNvSpPr txBox="1"/>
          <p:nvPr/>
        </p:nvSpPr>
        <p:spPr>
          <a:xfrm>
            <a:off x="3217636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2055D-37F2-45B0-8339-1F6DC46232AC}"/>
              </a:ext>
            </a:extLst>
          </p:cNvPr>
          <p:cNvSpPr txBox="1"/>
          <p:nvPr/>
        </p:nvSpPr>
        <p:spPr>
          <a:xfrm>
            <a:off x="5217999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9F0DB-6222-489D-A02A-56E189BC51DE}"/>
              </a:ext>
            </a:extLst>
          </p:cNvPr>
          <p:cNvSpPr txBox="1"/>
          <p:nvPr/>
        </p:nvSpPr>
        <p:spPr>
          <a:xfrm>
            <a:off x="7209631" y="2941960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98995-5A8A-48D1-A806-CC9A09913B34}"/>
              </a:ext>
            </a:extLst>
          </p:cNvPr>
          <p:cNvSpPr txBox="1"/>
          <p:nvPr/>
        </p:nvSpPr>
        <p:spPr>
          <a:xfrm>
            <a:off x="9292545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17890-0B33-4609-ACDB-97D753BE050D}"/>
              </a:ext>
            </a:extLst>
          </p:cNvPr>
          <p:cNvSpPr txBox="1"/>
          <p:nvPr/>
        </p:nvSpPr>
        <p:spPr>
          <a:xfrm>
            <a:off x="9209995" y="3977090"/>
            <a:ext cx="1652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Technological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998EFD-9DA9-49D1-ACE7-594B62CB7034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074ED50-2992-46A7-9AC4-FD8862322662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2C41545-0A1C-4D67-A0A3-1DEF260C17EA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2922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4A44D65-32E6-4C39-BF89-058862338902}"/>
              </a:ext>
            </a:extLst>
          </p:cNvPr>
          <p:cNvGrpSpPr/>
          <p:nvPr/>
        </p:nvGrpSpPr>
        <p:grpSpPr>
          <a:xfrm>
            <a:off x="1226004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7B8B887-7E16-4D3C-AEE7-7E9FD0E73F0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F25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086C3-89D4-48AF-BA02-D0D069BDD99A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Frictional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63B9D4-C710-4650-BF7B-E106CF3889C7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5794AE9-132E-49C6-A28D-142CED6E9C99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A484D1-738E-4385-9C68-FD06A03D0BBC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3B19A9A-C31C-42A5-9887-F775E74E1881}"/>
                </a:ext>
              </a:extLst>
            </p:cNvPr>
            <p:cNvGrpSpPr/>
            <p:nvPr/>
          </p:nvGrpSpPr>
          <p:grpSpPr>
            <a:xfrm>
              <a:off x="8212190" y="5097993"/>
              <a:ext cx="73669" cy="78586"/>
              <a:chOff x="8212190" y="5097993"/>
              <a:chExt cx="73669" cy="7858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B8EB982-BF8F-4755-8DEB-569A5C3E6B0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7993"/>
                <a:ext cx="0" cy="73670"/>
              </a:xfrm>
              <a:prstGeom prst="line">
                <a:avLst/>
              </a:prstGeom>
              <a:ln w="19050">
                <a:solidFill>
                  <a:srgbClr val="F252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9ADFDB4-1CCE-4341-A293-D6BA171DD7A5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39744"/>
                <a:ext cx="0" cy="73669"/>
              </a:xfrm>
              <a:prstGeom prst="line">
                <a:avLst/>
              </a:prstGeom>
              <a:ln w="19050">
                <a:solidFill>
                  <a:srgbClr val="F252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667143-93DC-4266-BD99-74226D875F89}"/>
              </a:ext>
            </a:extLst>
          </p:cNvPr>
          <p:cNvGrpSpPr/>
          <p:nvPr/>
        </p:nvGrpSpPr>
        <p:grpSpPr>
          <a:xfrm>
            <a:off x="3217636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4CBEBF1-5985-4CBE-9260-60D1E21359FB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693DC0-F93E-4721-91AA-D02700B951A1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Seasonal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A3AF99-5E21-47E7-869A-A37506190811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80CF9644-0CBD-4A26-B50C-6ABD75EAC552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608156-33F2-43D9-8662-4675FE5A1F1B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514A7B1-C1C8-467D-A01B-D36542CB9EFF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BDAA465-547B-4ECC-B6D1-E1369A58660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5A0CB8A-40D1-4202-839B-7945E0946D9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690CB8-19D3-44FB-9668-D3551C256C04}"/>
              </a:ext>
            </a:extLst>
          </p:cNvPr>
          <p:cNvGrpSpPr/>
          <p:nvPr/>
        </p:nvGrpSpPr>
        <p:grpSpPr>
          <a:xfrm>
            <a:off x="5209268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69CC1D8-6BB4-42AF-8166-4A4B13F2634C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8373C7-B44A-496C-A470-7C0E55DB4CB2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Structural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B63A35E-5D43-4E2C-BD12-A249E5095189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195CAEA5-6B3B-43CF-B972-04DCF8530D2A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61731F-65AD-494A-93C3-224626E8DC46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43228A5-EB8B-460F-94B3-FD902854FB0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914F63-5F7B-4010-9A84-07C0B93B181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AEC45D4-52F0-4A1E-A7C1-6436DB9EC12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7982032-8D0D-45F5-81A4-97522FE374BB}"/>
              </a:ext>
            </a:extLst>
          </p:cNvPr>
          <p:cNvGrpSpPr/>
          <p:nvPr/>
        </p:nvGrpSpPr>
        <p:grpSpPr>
          <a:xfrm>
            <a:off x="7200900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E800397-DDF6-4D6D-81C4-F9C701D1DC17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924C71-0417-4B37-890A-FAF04698DBDC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Disguised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564CB9-86D0-4423-8479-6282920FC3B2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A66F4937-901D-46A0-8A1E-6FD3620E2AB3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607E23E-6DB9-4B6C-A03D-2481134F76B1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9789B4D-36FC-4DEF-9A65-AC05619B44F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D15CEFA-6FF8-4F70-86D5-7D949FEDC71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68BC60F-A209-42C9-897C-6992ABA4D1FF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2A0E88-89DD-40C1-88C7-2D72EA93C344}"/>
              </a:ext>
            </a:extLst>
          </p:cNvPr>
          <p:cNvGrpSpPr/>
          <p:nvPr/>
        </p:nvGrpSpPr>
        <p:grpSpPr>
          <a:xfrm>
            <a:off x="9192532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AEB57C4-A200-4A58-B987-ABD074E33D4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1B9F581-F306-404E-94C4-7FBFE2D9DC43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: Top Corners Rounded 70">
              <a:extLst>
                <a:ext uri="{FF2B5EF4-FFF2-40B4-BE49-F238E27FC236}">
                  <a16:creationId xmlns:a16="http://schemas.microsoft.com/office/drawing/2014/main" id="{EC6B1A3D-06C0-42EF-9776-242718BB4456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73671A0-6D5C-4905-83BB-4A17A2430130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95B0E8-070A-4576-B161-3F5C1365D88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E876A88-A0E1-489B-A5F9-95274CE90F6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30B2B4D-A7B7-4DEF-930B-6A91B0EC1CDD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248874F-7EA1-4488-95FC-CE29997D0D60}"/>
              </a:ext>
            </a:extLst>
          </p:cNvPr>
          <p:cNvSpPr txBox="1"/>
          <p:nvPr/>
        </p:nvSpPr>
        <p:spPr>
          <a:xfrm>
            <a:off x="2205996" y="1519103"/>
            <a:ext cx="778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People can face unemployment for various reasons. Generally unemployment can be broken down into 5 types.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137A4-9BEA-4C03-A704-5BAAB2A2365D}"/>
              </a:ext>
            </a:extLst>
          </p:cNvPr>
          <p:cNvSpPr txBox="1"/>
          <p:nvPr/>
        </p:nvSpPr>
        <p:spPr>
          <a:xfrm>
            <a:off x="3217636" y="805197"/>
            <a:ext cx="5991627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Types of Unemployment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5BB5-E835-427A-BD30-66BBF41F745E}"/>
              </a:ext>
            </a:extLst>
          </p:cNvPr>
          <p:cNvSpPr txBox="1"/>
          <p:nvPr/>
        </p:nvSpPr>
        <p:spPr>
          <a:xfrm>
            <a:off x="1276823" y="294780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44DC5-8676-4A98-BB33-43331602A9E8}"/>
              </a:ext>
            </a:extLst>
          </p:cNvPr>
          <p:cNvSpPr txBox="1"/>
          <p:nvPr/>
        </p:nvSpPr>
        <p:spPr>
          <a:xfrm>
            <a:off x="3217636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19E56-C63B-43E1-A9BB-33A8F093C3D6}"/>
              </a:ext>
            </a:extLst>
          </p:cNvPr>
          <p:cNvSpPr txBox="1"/>
          <p:nvPr/>
        </p:nvSpPr>
        <p:spPr>
          <a:xfrm>
            <a:off x="5217999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6B56E-C060-45BF-B0DA-F964DBC1EEBA}"/>
              </a:ext>
            </a:extLst>
          </p:cNvPr>
          <p:cNvSpPr txBox="1"/>
          <p:nvPr/>
        </p:nvSpPr>
        <p:spPr>
          <a:xfrm>
            <a:off x="7209631" y="2941960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422FA-17C8-46E4-A682-BC0FA02AF633}"/>
              </a:ext>
            </a:extLst>
          </p:cNvPr>
          <p:cNvSpPr txBox="1"/>
          <p:nvPr/>
        </p:nvSpPr>
        <p:spPr>
          <a:xfrm>
            <a:off x="9292545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3B4F7C-64F4-451B-9626-5C8A61965BFD}"/>
              </a:ext>
            </a:extLst>
          </p:cNvPr>
          <p:cNvSpPr txBox="1"/>
          <p:nvPr/>
        </p:nvSpPr>
        <p:spPr>
          <a:xfrm>
            <a:off x="9209995" y="3977090"/>
            <a:ext cx="1652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Technological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0E73BB0-0D51-44AC-8C29-43C0DC7280FD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394FD2-1BBE-4D3C-89C5-19FFF5CCDA8C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5109510-CD7B-49C7-8A4B-5DC8D5B85580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313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9D0E51-FB02-4A86-B48C-3A801D2C78AB}"/>
              </a:ext>
            </a:extLst>
          </p:cNvPr>
          <p:cNvGrpSpPr/>
          <p:nvPr/>
        </p:nvGrpSpPr>
        <p:grpSpPr>
          <a:xfrm>
            <a:off x="1439068" y="338646"/>
            <a:ext cx="9718674" cy="2627086"/>
            <a:chOff x="1226004" y="2762250"/>
            <a:chExt cx="9718674" cy="26270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72A0E88-89DD-40C1-88C7-2D72EA93C344}"/>
                </a:ext>
              </a:extLst>
            </p:cNvPr>
            <p:cNvGrpSpPr/>
            <p:nvPr/>
          </p:nvGrpSpPr>
          <p:grpSpPr>
            <a:xfrm>
              <a:off x="9192532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AEB57C4-A200-4A58-B987-ABD074E33D45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6DF39-2CFF-43C6-A3C7-0985E3DE441B}"/>
                  </a:ext>
                </a:extLst>
              </p:cNvPr>
              <p:cNvSpPr txBox="1"/>
              <p:nvPr/>
            </p:nvSpPr>
            <p:spPr>
              <a:xfrm>
                <a:off x="6885441" y="3977090"/>
                <a:ext cx="16521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Technological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1B9F581-F306-404E-94C4-7FBFE2D9D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: Top Corners Rounded 70">
                <a:extLst>
                  <a:ext uri="{FF2B5EF4-FFF2-40B4-BE49-F238E27FC236}">
                    <a16:creationId xmlns:a16="http://schemas.microsoft.com/office/drawing/2014/main" id="{EC6B1A3D-06C0-42EF-9776-242718BB4456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73671A0-6D5C-4905-83BB-4A17A2430130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295B0E8-070A-4576-B161-3F5C1365D883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E876A88-A0E1-489B-A5F9-95274CE90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30B2B4D-A7B7-4DEF-930B-6A91B0EC1C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7982032-8D0D-45F5-81A4-97522FE374BB}"/>
                </a:ext>
              </a:extLst>
            </p:cNvPr>
            <p:cNvGrpSpPr/>
            <p:nvPr/>
          </p:nvGrpSpPr>
          <p:grpSpPr>
            <a:xfrm>
              <a:off x="7200900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E800397-DDF6-4D6D-81C4-F9C701D1DC17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6924C71-0417-4B37-890A-FAF04698DBDC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Disguised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564CB9-86D0-4423-8479-6282920FC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: Top Corners Rounded 59">
                <a:extLst>
                  <a:ext uri="{FF2B5EF4-FFF2-40B4-BE49-F238E27FC236}">
                    <a16:creationId xmlns:a16="http://schemas.microsoft.com/office/drawing/2014/main" id="{A66F4937-901D-46A0-8A1E-6FD3620E2AB3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607E23E-6DB9-4B6C-A03D-2481134F76B1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9789B4D-36FC-4DEF-9A65-AC05619B44F3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D15CEFA-6FF8-4F70-86D5-7D949FEDC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68BC60F-A209-42C9-897C-6992ABA4D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F690CB8-19D3-44FB-9668-D3551C256C04}"/>
                </a:ext>
              </a:extLst>
            </p:cNvPr>
            <p:cNvGrpSpPr/>
            <p:nvPr/>
          </p:nvGrpSpPr>
          <p:grpSpPr>
            <a:xfrm>
              <a:off x="5209268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69CC1D8-6BB4-42AF-8166-4A4B13F2634C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8373C7-B44A-496C-A470-7C0E55DB4CB2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Structural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63A35E-5D43-4E2C-BD12-A249E5095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: Top Corners Rounded 48">
                <a:extLst>
                  <a:ext uri="{FF2B5EF4-FFF2-40B4-BE49-F238E27FC236}">
                    <a16:creationId xmlns:a16="http://schemas.microsoft.com/office/drawing/2014/main" id="{195CAEA5-6B3B-43CF-B972-04DCF8530D2A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261731F-65AD-494A-93C3-224626E8DC46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43228A5-EB8B-460F-94B3-FD902854FB03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76914F63-5F7B-4010-9A84-07C0B93B18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AEC45D4-52F0-4A1E-A7C1-6436DB9EC1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667143-93DC-4266-BD99-74226D875F89}"/>
                </a:ext>
              </a:extLst>
            </p:cNvPr>
            <p:cNvGrpSpPr/>
            <p:nvPr/>
          </p:nvGrpSpPr>
          <p:grpSpPr>
            <a:xfrm>
              <a:off x="3217636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4CBEBF1-5985-4CBE-9260-60D1E21359FB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693DC0-F93E-4721-91AA-D02700B951A1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Seasonal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AA3AF99-5E21-47E7-869A-A375061908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: Top Corners Rounded 37">
                <a:extLst>
                  <a:ext uri="{FF2B5EF4-FFF2-40B4-BE49-F238E27FC236}">
                    <a16:creationId xmlns:a16="http://schemas.microsoft.com/office/drawing/2014/main" id="{80CF9644-0CBD-4A26-B50C-6ABD75EAC552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B608156-33F2-43D9-8662-4675FE5A1F1B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514A7B1-C1C8-467D-A01B-D36542CB9EFF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BDAA465-547B-4ECC-B6D1-E1369A586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5A0CB8A-40D1-4202-839B-7945E0946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A44D65-32E6-4C39-BF89-058862338902}"/>
                </a:ext>
              </a:extLst>
            </p:cNvPr>
            <p:cNvGrpSpPr/>
            <p:nvPr/>
          </p:nvGrpSpPr>
          <p:grpSpPr>
            <a:xfrm>
              <a:off x="1226004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7B8B887-7E16-4D3C-AEE7-7E9FD0E73F05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086C3-89D4-48AF-BA02-D0D069BDD99A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Frictional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063B9D4-C710-4650-BF7B-E106CF388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D5794AE9-132E-49C6-A28D-142CED6E9C99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AA484D1-738E-4385-9C68-FD06A03D0BBC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3B19A9A-C31C-42A5-9887-F775E74E1881}"/>
                  </a:ext>
                </a:extLst>
              </p:cNvPr>
              <p:cNvGrpSpPr/>
              <p:nvPr/>
            </p:nvGrpSpPr>
            <p:grpSpPr>
              <a:xfrm>
                <a:off x="8212190" y="5097993"/>
                <a:ext cx="73669" cy="78586"/>
                <a:chOff x="8212190" y="5097993"/>
                <a:chExt cx="73669" cy="78586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B8EB982-BF8F-4755-8DEB-569A5C3E6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7993"/>
                  <a:ext cx="0" cy="73670"/>
                </a:xfrm>
                <a:prstGeom prst="line">
                  <a:avLst/>
                </a:prstGeom>
                <a:ln w="19050">
                  <a:solidFill>
                    <a:srgbClr val="F252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9ADFDB4-1CCE-4341-A293-D6BA171DD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39744"/>
                  <a:ext cx="0" cy="73669"/>
                </a:xfrm>
                <a:prstGeom prst="line">
                  <a:avLst/>
                </a:prstGeom>
                <a:ln w="19050">
                  <a:solidFill>
                    <a:srgbClr val="F252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E4EEBCE-71F9-4A79-991D-0FE18AAA865F}"/>
              </a:ext>
            </a:extLst>
          </p:cNvPr>
          <p:cNvSpPr txBox="1"/>
          <p:nvPr/>
        </p:nvSpPr>
        <p:spPr>
          <a:xfrm>
            <a:off x="1439068" y="596328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8D236-754D-4526-B2C7-D5EF07D40563}"/>
              </a:ext>
            </a:extLst>
          </p:cNvPr>
          <p:cNvSpPr txBox="1"/>
          <p:nvPr/>
        </p:nvSpPr>
        <p:spPr>
          <a:xfrm>
            <a:off x="3430700" y="59566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631ED-3E1C-421C-8BBE-4DCAE855F707}"/>
              </a:ext>
            </a:extLst>
          </p:cNvPr>
          <p:cNvSpPr txBox="1"/>
          <p:nvPr/>
        </p:nvSpPr>
        <p:spPr>
          <a:xfrm>
            <a:off x="9409196" y="598766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14E98E-D6DF-4D5D-8766-82273E5401AF}"/>
              </a:ext>
            </a:extLst>
          </p:cNvPr>
          <p:cNvSpPr txBox="1"/>
          <p:nvPr/>
        </p:nvSpPr>
        <p:spPr>
          <a:xfrm>
            <a:off x="7422695" y="626005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EAFE8B-018D-48E7-B991-0397A7F06AE4}"/>
              </a:ext>
            </a:extLst>
          </p:cNvPr>
          <p:cNvSpPr txBox="1"/>
          <p:nvPr/>
        </p:nvSpPr>
        <p:spPr>
          <a:xfrm>
            <a:off x="5437561" y="59566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6CE3D2-6131-407B-AF1B-B436E7AA1990}"/>
              </a:ext>
            </a:extLst>
          </p:cNvPr>
          <p:cNvGrpSpPr/>
          <p:nvPr/>
        </p:nvGrpSpPr>
        <p:grpSpPr>
          <a:xfrm>
            <a:off x="1836360" y="3059591"/>
            <a:ext cx="975023" cy="165044"/>
            <a:chOff x="1836360" y="3059591"/>
            <a:chExt cx="975023" cy="1650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E12854-5DB7-4F5A-87C6-BCA822DD5461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120C466-E26A-4214-B185-73780F2B5CEE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E8C8BD1-863A-4A58-B76C-0933E57D70D9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C38BA0C-1DD5-4F51-A512-41EC7050DC1B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8791CB2-F85A-4B97-A2AC-BDEC578726CD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9BC82-1DF2-4BD2-83A3-5D3E5A101ACF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FD1A19E-DD68-493C-9108-A10C6A8020F7}"/>
              </a:ext>
            </a:extLst>
          </p:cNvPr>
          <p:cNvGrpSpPr/>
          <p:nvPr/>
        </p:nvGrpSpPr>
        <p:grpSpPr>
          <a:xfrm>
            <a:off x="3851952" y="3042344"/>
            <a:ext cx="975023" cy="165044"/>
            <a:chOff x="1836360" y="3059591"/>
            <a:chExt cx="975023" cy="165044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E7CBEA-381A-4B14-8D65-28130282EABE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AB562A27-82C4-45BE-8737-4C260801BB41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8170FD9-0792-4B66-8331-AD6039C0BA63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7BBAB17-BFB8-487C-B48A-0B1E9B232E46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661EA86-7E59-4D60-95CD-BB81FF3F082E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9C7E77F-C0D9-44BE-9717-B961817A0C10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00761BF-EBA0-4904-9B7C-A5502D766508}"/>
              </a:ext>
            </a:extLst>
          </p:cNvPr>
          <p:cNvGrpSpPr/>
          <p:nvPr/>
        </p:nvGrpSpPr>
        <p:grpSpPr>
          <a:xfrm>
            <a:off x="9858827" y="3042344"/>
            <a:ext cx="975023" cy="165044"/>
            <a:chOff x="1836360" y="3059591"/>
            <a:chExt cx="975023" cy="16504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479938-408B-4101-92BE-6CF4741246A2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7DCA936-02DB-418C-A18D-0E3D4A620513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722690A4-9717-4197-BB4D-325B56A2AEC1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768DCDD-1B22-4F2B-82BA-C777A7080B5C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2830F9D-3CC0-422E-B8C8-C5748DED62EB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DC2FB3-C42F-4DF3-9721-5B0C80352C81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A251277-F10E-406D-8DD4-9EAEF8E89C0C}"/>
              </a:ext>
            </a:extLst>
          </p:cNvPr>
          <p:cNvGrpSpPr/>
          <p:nvPr/>
        </p:nvGrpSpPr>
        <p:grpSpPr>
          <a:xfrm>
            <a:off x="7856125" y="3052004"/>
            <a:ext cx="975023" cy="165044"/>
            <a:chOff x="1836360" y="3059591"/>
            <a:chExt cx="975023" cy="16504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85E61CB-B5EB-4178-9DC4-ADCC0649A89D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047F85-14D4-4426-8CD5-4FFC20AEFADD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1B27A8D-2622-4650-B023-22E60805DFD9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217BD3C-90DB-4AC6-BFBC-28753611E90D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3E3D976-3924-4DA8-89C7-73FA17F8EA9C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DABBF3-AC95-4E59-903F-6355F3D98F8B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12ECADF-24C5-4D6F-AC0A-282F5C6F0163}"/>
              </a:ext>
            </a:extLst>
          </p:cNvPr>
          <p:cNvGrpSpPr/>
          <p:nvPr/>
        </p:nvGrpSpPr>
        <p:grpSpPr>
          <a:xfrm>
            <a:off x="5839326" y="3036824"/>
            <a:ext cx="975023" cy="165044"/>
            <a:chOff x="1836360" y="3059591"/>
            <a:chExt cx="975023" cy="165044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54F70A-1556-4BDF-8749-EDB2E0E30DF1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EF4AAD6-5186-4CA7-A7FA-156D9E9D4AA7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6C528ED-4673-4B2B-A23C-707F9D41B9F6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D853D6-F507-44DB-A717-5D60BCD40A0E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8A59B8E-2613-4420-BD43-8606C8C6537E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EBD895C-2373-4C7E-A8E8-FA120F529CB7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D4B878F-8909-466C-B631-0F3B19F02D36}"/>
              </a:ext>
            </a:extLst>
          </p:cNvPr>
          <p:cNvGrpSpPr/>
          <p:nvPr/>
        </p:nvGrpSpPr>
        <p:grpSpPr>
          <a:xfrm>
            <a:off x="1539081" y="3516200"/>
            <a:ext cx="9648443" cy="3433977"/>
            <a:chOff x="1331653" y="2517857"/>
            <a:chExt cx="2814876" cy="137737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57CDB1A-6CE8-4DE3-9D88-55BFFD0B3BBD}"/>
                </a:ext>
              </a:extLst>
            </p:cNvPr>
            <p:cNvGrpSpPr/>
            <p:nvPr/>
          </p:nvGrpSpPr>
          <p:grpSpPr>
            <a:xfrm>
              <a:off x="1331653" y="2517857"/>
              <a:ext cx="2743200" cy="1175763"/>
              <a:chOff x="1331653" y="2517857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F7EBD53-64D4-4D07-9F32-3B068262AF35}"/>
                  </a:ext>
                </a:extLst>
              </p:cNvPr>
              <p:cNvSpPr/>
              <p:nvPr/>
            </p:nvSpPr>
            <p:spPr>
              <a:xfrm>
                <a:off x="1331653" y="2517857"/>
                <a:ext cx="2743200" cy="117576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EEF0555-671D-4ADB-9E64-ABDF50CA3510}"/>
                  </a:ext>
                </a:extLst>
              </p:cNvPr>
              <p:cNvSpPr/>
              <p:nvPr/>
            </p:nvSpPr>
            <p:spPr>
              <a:xfrm>
                <a:off x="3789674" y="3339359"/>
                <a:ext cx="285179" cy="354260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5529F82-A050-43B2-B153-426A83E04798}"/>
                </a:ext>
              </a:extLst>
            </p:cNvPr>
            <p:cNvSpPr txBox="1"/>
            <p:nvPr/>
          </p:nvSpPr>
          <p:spPr>
            <a:xfrm>
              <a:off x="3741013" y="3433562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7B61302-359F-4EB5-A11D-7027104CD8B4}"/>
                </a:ext>
              </a:extLst>
            </p:cNvPr>
            <p:cNvGrpSpPr/>
            <p:nvPr/>
          </p:nvGrpSpPr>
          <p:grpSpPr>
            <a:xfrm>
              <a:off x="1403329" y="2638734"/>
              <a:ext cx="2632983" cy="802440"/>
              <a:chOff x="1525249" y="3644332"/>
              <a:chExt cx="2632983" cy="80244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9331BDF-604E-46B5-B425-CD9F036FFFCB}"/>
                  </a:ext>
                </a:extLst>
              </p:cNvPr>
              <p:cNvSpPr txBox="1"/>
              <p:nvPr/>
            </p:nvSpPr>
            <p:spPr>
              <a:xfrm>
                <a:off x="1525249" y="3915940"/>
                <a:ext cx="2632983" cy="5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Temporary phenomenon.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Results when some workers are temporarily out of the work while changing the job.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Also when work is suspended due to strike.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Its due to imperfect mobility of Laboure's.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27CAEE2-D5CD-407C-972D-DA179A947125}"/>
                  </a:ext>
                </a:extLst>
              </p:cNvPr>
              <p:cNvSpPr txBox="1"/>
              <p:nvPr/>
            </p:nvSpPr>
            <p:spPr>
              <a:xfrm>
                <a:off x="1525249" y="3644332"/>
                <a:ext cx="2632983" cy="18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Frictional Unemployment:</a:t>
                </a: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B6F20B9-2D63-4438-954B-FFDA9ED02B9E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31A329F-268B-42F5-B997-7B4ADEA20ACD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032BAF8-74BF-45C4-BDE0-B96DDEE19329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36322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9D0E51-FB02-4A86-B48C-3A801D2C78AB}"/>
              </a:ext>
            </a:extLst>
          </p:cNvPr>
          <p:cNvGrpSpPr/>
          <p:nvPr/>
        </p:nvGrpSpPr>
        <p:grpSpPr>
          <a:xfrm>
            <a:off x="1439068" y="338646"/>
            <a:ext cx="9718674" cy="2627086"/>
            <a:chOff x="1226004" y="2762250"/>
            <a:chExt cx="9718674" cy="26270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72A0E88-89DD-40C1-88C7-2D72EA93C344}"/>
                </a:ext>
              </a:extLst>
            </p:cNvPr>
            <p:cNvGrpSpPr/>
            <p:nvPr/>
          </p:nvGrpSpPr>
          <p:grpSpPr>
            <a:xfrm>
              <a:off x="9192532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AEB57C4-A200-4A58-B987-ABD074E33D45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6DF39-2CFF-43C6-A3C7-0985E3DE441B}"/>
                  </a:ext>
                </a:extLst>
              </p:cNvPr>
              <p:cNvSpPr txBox="1"/>
              <p:nvPr/>
            </p:nvSpPr>
            <p:spPr>
              <a:xfrm>
                <a:off x="6885441" y="3977090"/>
                <a:ext cx="16521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Technological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1B9F581-F306-404E-94C4-7FBFE2D9D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: Top Corners Rounded 70">
                <a:extLst>
                  <a:ext uri="{FF2B5EF4-FFF2-40B4-BE49-F238E27FC236}">
                    <a16:creationId xmlns:a16="http://schemas.microsoft.com/office/drawing/2014/main" id="{EC6B1A3D-06C0-42EF-9776-242718BB4456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73671A0-6D5C-4905-83BB-4A17A2430130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295B0E8-070A-4576-B161-3F5C1365D883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E876A88-A0E1-489B-A5F9-95274CE90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30B2B4D-A7B7-4DEF-930B-6A91B0EC1C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7982032-8D0D-45F5-81A4-97522FE374BB}"/>
                </a:ext>
              </a:extLst>
            </p:cNvPr>
            <p:cNvGrpSpPr/>
            <p:nvPr/>
          </p:nvGrpSpPr>
          <p:grpSpPr>
            <a:xfrm>
              <a:off x="7200900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E800397-DDF6-4D6D-81C4-F9C701D1DC17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6924C71-0417-4B37-890A-FAF04698DBDC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Disguised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564CB9-86D0-4423-8479-6282920FC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: Top Corners Rounded 59">
                <a:extLst>
                  <a:ext uri="{FF2B5EF4-FFF2-40B4-BE49-F238E27FC236}">
                    <a16:creationId xmlns:a16="http://schemas.microsoft.com/office/drawing/2014/main" id="{A66F4937-901D-46A0-8A1E-6FD3620E2AB3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607E23E-6DB9-4B6C-A03D-2481134F76B1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9789B4D-36FC-4DEF-9A65-AC05619B44F3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D15CEFA-6FF8-4F70-86D5-7D949FEDC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68BC60F-A209-42C9-897C-6992ABA4D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F690CB8-19D3-44FB-9668-D3551C256C04}"/>
                </a:ext>
              </a:extLst>
            </p:cNvPr>
            <p:cNvGrpSpPr/>
            <p:nvPr/>
          </p:nvGrpSpPr>
          <p:grpSpPr>
            <a:xfrm>
              <a:off x="5209268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69CC1D8-6BB4-42AF-8166-4A4B13F2634C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8373C7-B44A-496C-A470-7C0E55DB4CB2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Structural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63A35E-5D43-4E2C-BD12-A249E5095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: Top Corners Rounded 48">
                <a:extLst>
                  <a:ext uri="{FF2B5EF4-FFF2-40B4-BE49-F238E27FC236}">
                    <a16:creationId xmlns:a16="http://schemas.microsoft.com/office/drawing/2014/main" id="{195CAEA5-6B3B-43CF-B972-04DCF8530D2A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261731F-65AD-494A-93C3-224626E8DC46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43228A5-EB8B-460F-94B3-FD902854FB03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76914F63-5F7B-4010-9A84-07C0B93B18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AEC45D4-52F0-4A1E-A7C1-6436DB9EC1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667143-93DC-4266-BD99-74226D875F89}"/>
                </a:ext>
              </a:extLst>
            </p:cNvPr>
            <p:cNvGrpSpPr/>
            <p:nvPr/>
          </p:nvGrpSpPr>
          <p:grpSpPr>
            <a:xfrm>
              <a:off x="3217636" y="3848100"/>
              <a:ext cx="1752146" cy="1423987"/>
              <a:chOff x="6826704" y="3848100"/>
              <a:chExt cx="1752146" cy="1423987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AA3AF99-5E21-47E7-869A-A375061908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B608156-33F2-43D9-8662-4675FE5A1F1B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514A7B1-C1C8-467D-A01B-D36542CB9EFF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BDAA465-547B-4ECC-B6D1-E1369A586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5A0CB8A-40D1-4202-839B-7945E0946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A44D65-32E6-4C39-BF89-058862338902}"/>
                </a:ext>
              </a:extLst>
            </p:cNvPr>
            <p:cNvGrpSpPr/>
            <p:nvPr/>
          </p:nvGrpSpPr>
          <p:grpSpPr>
            <a:xfrm>
              <a:off x="1226004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7B8B887-7E16-4D3C-AEE7-7E9FD0E73F05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086C3-89D4-48AF-BA02-D0D069BDD99A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Frictional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063B9D4-C710-4650-BF7B-E106CF388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D5794AE9-132E-49C6-A28D-142CED6E9C99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AA484D1-738E-4385-9C68-FD06A03D0BBC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3B19A9A-C31C-42A5-9887-F775E74E1881}"/>
                  </a:ext>
                </a:extLst>
              </p:cNvPr>
              <p:cNvGrpSpPr/>
              <p:nvPr/>
            </p:nvGrpSpPr>
            <p:grpSpPr>
              <a:xfrm>
                <a:off x="8212190" y="5097993"/>
                <a:ext cx="73669" cy="78586"/>
                <a:chOff x="8212190" y="5097993"/>
                <a:chExt cx="73669" cy="78586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B8EB982-BF8F-4755-8DEB-569A5C3E6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7993"/>
                  <a:ext cx="0" cy="73670"/>
                </a:xfrm>
                <a:prstGeom prst="line">
                  <a:avLst/>
                </a:prstGeom>
                <a:ln w="19050">
                  <a:solidFill>
                    <a:srgbClr val="F252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9ADFDB4-1CCE-4341-A293-D6BA171DD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39744"/>
                  <a:ext cx="0" cy="73669"/>
                </a:xfrm>
                <a:prstGeom prst="line">
                  <a:avLst/>
                </a:prstGeom>
                <a:ln w="19050">
                  <a:solidFill>
                    <a:srgbClr val="F252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E4EEBCE-71F9-4A79-991D-0FE18AAA865F}"/>
              </a:ext>
            </a:extLst>
          </p:cNvPr>
          <p:cNvSpPr txBox="1"/>
          <p:nvPr/>
        </p:nvSpPr>
        <p:spPr>
          <a:xfrm>
            <a:off x="1439068" y="596328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631ED-3E1C-421C-8BBE-4DCAE855F707}"/>
              </a:ext>
            </a:extLst>
          </p:cNvPr>
          <p:cNvSpPr txBox="1"/>
          <p:nvPr/>
        </p:nvSpPr>
        <p:spPr>
          <a:xfrm>
            <a:off x="9409196" y="598766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14E98E-D6DF-4D5D-8766-82273E5401AF}"/>
              </a:ext>
            </a:extLst>
          </p:cNvPr>
          <p:cNvSpPr txBox="1"/>
          <p:nvPr/>
        </p:nvSpPr>
        <p:spPr>
          <a:xfrm>
            <a:off x="7422695" y="626005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EAFE8B-018D-48E7-B991-0397A7F06AE4}"/>
              </a:ext>
            </a:extLst>
          </p:cNvPr>
          <p:cNvSpPr txBox="1"/>
          <p:nvPr/>
        </p:nvSpPr>
        <p:spPr>
          <a:xfrm>
            <a:off x="5437561" y="59566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6CE3D2-6131-407B-AF1B-B436E7AA1990}"/>
              </a:ext>
            </a:extLst>
          </p:cNvPr>
          <p:cNvGrpSpPr/>
          <p:nvPr/>
        </p:nvGrpSpPr>
        <p:grpSpPr>
          <a:xfrm>
            <a:off x="1836360" y="3059591"/>
            <a:ext cx="975023" cy="165044"/>
            <a:chOff x="1836360" y="3059591"/>
            <a:chExt cx="975023" cy="1650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E12854-5DB7-4F5A-87C6-BCA822DD5461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120C466-E26A-4214-B185-73780F2B5CEE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E8C8BD1-863A-4A58-B76C-0933E57D70D9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C38BA0C-1DD5-4F51-A512-41EC7050DC1B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8791CB2-F85A-4B97-A2AC-BDEC578726CD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9BC82-1DF2-4BD2-83A3-5D3E5A101ACF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FD1A19E-DD68-493C-9108-A10C6A8020F7}"/>
              </a:ext>
            </a:extLst>
          </p:cNvPr>
          <p:cNvGrpSpPr/>
          <p:nvPr/>
        </p:nvGrpSpPr>
        <p:grpSpPr>
          <a:xfrm>
            <a:off x="3851952" y="3042344"/>
            <a:ext cx="975023" cy="165044"/>
            <a:chOff x="1836360" y="3059591"/>
            <a:chExt cx="975023" cy="165044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E7CBEA-381A-4B14-8D65-28130282EABE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AB562A27-82C4-45BE-8737-4C260801BB41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8170FD9-0792-4B66-8331-AD6039C0BA63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7BBAB17-BFB8-487C-B48A-0B1E9B232E46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661EA86-7E59-4D60-95CD-BB81FF3F082E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9C7E77F-C0D9-44BE-9717-B961817A0C10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00761BF-EBA0-4904-9B7C-A5502D766508}"/>
              </a:ext>
            </a:extLst>
          </p:cNvPr>
          <p:cNvGrpSpPr/>
          <p:nvPr/>
        </p:nvGrpSpPr>
        <p:grpSpPr>
          <a:xfrm>
            <a:off x="9858827" y="3042344"/>
            <a:ext cx="975023" cy="165044"/>
            <a:chOff x="1836360" y="3059591"/>
            <a:chExt cx="975023" cy="16504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479938-408B-4101-92BE-6CF4741246A2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7DCA936-02DB-418C-A18D-0E3D4A620513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722690A4-9717-4197-BB4D-325B56A2AEC1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768DCDD-1B22-4F2B-82BA-C777A7080B5C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2830F9D-3CC0-422E-B8C8-C5748DED62EB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DC2FB3-C42F-4DF3-9721-5B0C80352C81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A251277-F10E-406D-8DD4-9EAEF8E89C0C}"/>
              </a:ext>
            </a:extLst>
          </p:cNvPr>
          <p:cNvGrpSpPr/>
          <p:nvPr/>
        </p:nvGrpSpPr>
        <p:grpSpPr>
          <a:xfrm>
            <a:off x="7856125" y="3052004"/>
            <a:ext cx="975023" cy="165044"/>
            <a:chOff x="1836360" y="3059591"/>
            <a:chExt cx="975023" cy="16504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85E61CB-B5EB-4178-9DC4-ADCC0649A89D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047F85-14D4-4426-8CD5-4FFC20AEFADD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1B27A8D-2622-4650-B023-22E60805DFD9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217BD3C-90DB-4AC6-BFBC-28753611E90D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3E3D976-3924-4DA8-89C7-73FA17F8EA9C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DABBF3-AC95-4E59-903F-6355F3D98F8B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12ECADF-24C5-4D6F-AC0A-282F5C6F0163}"/>
              </a:ext>
            </a:extLst>
          </p:cNvPr>
          <p:cNvGrpSpPr/>
          <p:nvPr/>
        </p:nvGrpSpPr>
        <p:grpSpPr>
          <a:xfrm>
            <a:off x="5839326" y="3036824"/>
            <a:ext cx="975023" cy="165044"/>
            <a:chOff x="1836360" y="3059591"/>
            <a:chExt cx="975023" cy="165044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54F70A-1556-4BDF-8749-EDB2E0E30DF1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EF4AAD6-5186-4CA7-A7FA-156D9E9D4AA7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6C528ED-4673-4B2B-A23C-707F9D41B9F6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D853D6-F507-44DB-A717-5D60BCD40A0E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8A59B8E-2613-4420-BD43-8606C8C6537E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EBD895C-2373-4C7E-A8E8-FA120F529CB7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3A80E48-8EE6-4A5B-8AA0-77D98E8CBD18}"/>
              </a:ext>
            </a:extLst>
          </p:cNvPr>
          <p:cNvGrpSpPr/>
          <p:nvPr/>
        </p:nvGrpSpPr>
        <p:grpSpPr>
          <a:xfrm>
            <a:off x="3469515" y="338646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53E6989F-35D4-4446-984C-1B97C33174B2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FF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AFE6A1-2D2C-42B7-8AE7-3129DF4CFD41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: Top Corners Rounded 107">
              <a:extLst>
                <a:ext uri="{FF2B5EF4-FFF2-40B4-BE49-F238E27FC236}">
                  <a16:creationId xmlns:a16="http://schemas.microsoft.com/office/drawing/2014/main" id="{7FFE1D1F-F0B9-4A63-87FD-711981F842B6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6E83174-B338-4F47-A63D-749A33CDC441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F039D2A-FAAF-4FCB-BF40-A8F48BDFC84F}"/>
                </a:ext>
              </a:extLst>
            </p:cNvPr>
            <p:cNvGrpSpPr/>
            <p:nvPr/>
          </p:nvGrpSpPr>
          <p:grpSpPr>
            <a:xfrm>
              <a:off x="8212190" y="5097993"/>
              <a:ext cx="73669" cy="80967"/>
              <a:chOff x="8212190" y="5097993"/>
              <a:chExt cx="73669" cy="80967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0CD8DBB-4583-453A-9C11-2F03AA268C3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7993"/>
                <a:ext cx="0" cy="73670"/>
              </a:xfrm>
              <a:prstGeom prst="line">
                <a:avLst/>
              </a:prstGeom>
              <a:ln w="19050">
                <a:solidFill>
                  <a:srgbClr val="FFA9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B1555F6-56F9-4255-B394-C9EA273868AD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rgbClr val="FFA9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2115E7-D23B-47C3-8172-CB463BC4C9F3}"/>
              </a:ext>
            </a:extLst>
          </p:cNvPr>
          <p:cNvSpPr txBox="1"/>
          <p:nvPr/>
        </p:nvSpPr>
        <p:spPr>
          <a:xfrm>
            <a:off x="3469515" y="601117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2E280A-74C5-4FC2-92CC-F848CDC5CC31}"/>
              </a:ext>
            </a:extLst>
          </p:cNvPr>
          <p:cNvSpPr txBox="1"/>
          <p:nvPr/>
        </p:nvSpPr>
        <p:spPr>
          <a:xfrm>
            <a:off x="3607766" y="1538636"/>
            <a:ext cx="139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Seasonal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EEE25D-16A6-4B7C-BE23-18C2BACF7CE2}"/>
              </a:ext>
            </a:extLst>
          </p:cNvPr>
          <p:cNvGrpSpPr/>
          <p:nvPr/>
        </p:nvGrpSpPr>
        <p:grpSpPr>
          <a:xfrm>
            <a:off x="-9620594" y="3516200"/>
            <a:ext cx="20808118" cy="3433977"/>
            <a:chOff x="-9620594" y="3516200"/>
            <a:chExt cx="20808118" cy="343397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D4B878F-8909-466C-B631-0F3B19F02D36}"/>
                </a:ext>
              </a:extLst>
            </p:cNvPr>
            <p:cNvGrpSpPr/>
            <p:nvPr/>
          </p:nvGrpSpPr>
          <p:grpSpPr>
            <a:xfrm>
              <a:off x="1539081" y="3516200"/>
              <a:ext cx="9648443" cy="3433977"/>
              <a:chOff x="1331653" y="2517857"/>
              <a:chExt cx="2814876" cy="13773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57CDB1A-6CE8-4DE3-9D88-55BFFD0B3BBD}"/>
                  </a:ext>
                </a:extLst>
              </p:cNvPr>
              <p:cNvGrpSpPr/>
              <p:nvPr/>
            </p:nvGrpSpPr>
            <p:grpSpPr>
              <a:xfrm>
                <a:off x="1331653" y="2517857"/>
                <a:ext cx="2743200" cy="1175763"/>
                <a:chOff x="1331653" y="2517857"/>
                <a:chExt cx="2743200" cy="1175763"/>
              </a:xfrm>
              <a:effectLst>
                <a:outerShdw blurRad="76200" dist="38100" dir="2700000" algn="t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F7EBD53-64D4-4D07-9F32-3B068262AF35}"/>
                    </a:ext>
                  </a:extLst>
                </p:cNvPr>
                <p:cNvSpPr/>
                <p:nvPr/>
              </p:nvSpPr>
              <p:spPr>
                <a:xfrm>
                  <a:off x="1331653" y="2517857"/>
                  <a:ext cx="2743200" cy="11757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AEEF0555-671D-4ADB-9E64-ABDF50CA3510}"/>
                    </a:ext>
                  </a:extLst>
                </p:cNvPr>
                <p:cNvSpPr/>
                <p:nvPr/>
              </p:nvSpPr>
              <p:spPr>
                <a:xfrm>
                  <a:off x="3789674" y="3339359"/>
                  <a:ext cx="285179" cy="354260"/>
                </a:xfrm>
                <a:custGeom>
                  <a:avLst/>
                  <a:gdLst>
                    <a:gd name="connsiteX0" fmla="*/ 464458 w 600767"/>
                    <a:gd name="connsiteY0" fmla="*/ 0 h 520116"/>
                    <a:gd name="connsiteX1" fmla="*/ 558063 w 600767"/>
                    <a:gd name="connsiteY1" fmla="*/ 9436 h 520116"/>
                    <a:gd name="connsiteX2" fmla="*/ 600767 w 600767"/>
                    <a:gd name="connsiteY2" fmla="*/ 22693 h 520116"/>
                    <a:gd name="connsiteX3" fmla="*/ 600767 w 600767"/>
                    <a:gd name="connsiteY3" fmla="*/ 520116 h 520116"/>
                    <a:gd name="connsiteX4" fmla="*/ 5611 w 600767"/>
                    <a:gd name="connsiteY4" fmla="*/ 520116 h 520116"/>
                    <a:gd name="connsiteX5" fmla="*/ 0 w 600767"/>
                    <a:gd name="connsiteY5" fmla="*/ 464458 h 520116"/>
                    <a:gd name="connsiteX6" fmla="*/ 464458 w 600767"/>
                    <a:gd name="connsiteY6" fmla="*/ 0 h 52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767" h="520116">
                      <a:moveTo>
                        <a:pt x="464458" y="0"/>
                      </a:moveTo>
                      <a:cubicBezTo>
                        <a:pt x="496522" y="0"/>
                        <a:pt x="527828" y="3249"/>
                        <a:pt x="558063" y="9436"/>
                      </a:cubicBezTo>
                      <a:lnTo>
                        <a:pt x="600767" y="22693"/>
                      </a:lnTo>
                      <a:lnTo>
                        <a:pt x="600767" y="520116"/>
                      </a:lnTo>
                      <a:lnTo>
                        <a:pt x="5611" y="520116"/>
                      </a:lnTo>
                      <a:lnTo>
                        <a:pt x="0" y="464458"/>
                      </a:lnTo>
                      <a:cubicBezTo>
                        <a:pt x="0" y="207945"/>
                        <a:pt x="207945" y="0"/>
                        <a:pt x="464458" y="0"/>
                      </a:cubicBezTo>
                      <a:close/>
                    </a:path>
                  </a:pathLst>
                </a:custGeom>
                <a:solidFill>
                  <a:srgbClr val="F252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529F82-A050-43B2-B153-426A83E04798}"/>
                  </a:ext>
                </a:extLst>
              </p:cNvPr>
              <p:cNvSpPr txBox="1"/>
              <p:nvPr/>
            </p:nvSpPr>
            <p:spPr>
              <a:xfrm>
                <a:off x="3741013" y="3433562"/>
                <a:ext cx="405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7B61302-359F-4EB5-A11D-7027104CD8B4}"/>
                  </a:ext>
                </a:extLst>
              </p:cNvPr>
              <p:cNvGrpSpPr/>
              <p:nvPr/>
            </p:nvGrpSpPr>
            <p:grpSpPr>
              <a:xfrm>
                <a:off x="1403329" y="2638734"/>
                <a:ext cx="2632983" cy="802440"/>
                <a:chOff x="1525249" y="3644332"/>
                <a:chExt cx="2632983" cy="802440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9331BDF-604E-46B5-B425-CD9F036FFFCB}"/>
                    </a:ext>
                  </a:extLst>
                </p:cNvPr>
                <p:cNvSpPr txBox="1"/>
                <p:nvPr/>
              </p:nvSpPr>
              <p:spPr>
                <a:xfrm>
                  <a:off x="1525249" y="3915940"/>
                  <a:ext cx="2632983" cy="5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Temporary phenomenon.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Results when some workers are temporarily out of the work while changing the job.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Also when work is suspended due to strike.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Its due to imperfect mobility of Laboure's.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27CAEE2-D5CD-407C-972D-DA179A947125}"/>
                    </a:ext>
                  </a:extLst>
                </p:cNvPr>
                <p:cNvSpPr txBox="1"/>
                <p:nvPr/>
              </p:nvSpPr>
              <p:spPr>
                <a:xfrm>
                  <a:off x="1525249" y="3644332"/>
                  <a:ext cx="2632983" cy="185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Frictional Unemployment:</a:t>
                  </a:r>
                </a:p>
              </p:txBody>
            </p: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71E407A-8D4D-452E-B81B-F8AB6BD6FF0E}"/>
                </a:ext>
              </a:extLst>
            </p:cNvPr>
            <p:cNvGrpSpPr/>
            <p:nvPr/>
          </p:nvGrpSpPr>
          <p:grpSpPr>
            <a:xfrm>
              <a:off x="-9620594" y="3534177"/>
              <a:ext cx="9648443" cy="2931342"/>
              <a:chOff x="1331653" y="2517857"/>
              <a:chExt cx="2814876" cy="117576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E3C1B51F-88D9-433F-A1A9-B3488A69E064}"/>
                  </a:ext>
                </a:extLst>
              </p:cNvPr>
              <p:cNvGrpSpPr/>
              <p:nvPr/>
            </p:nvGrpSpPr>
            <p:grpSpPr>
              <a:xfrm>
                <a:off x="1331653" y="2517857"/>
                <a:ext cx="2743200" cy="1175763"/>
                <a:chOff x="1331653" y="2517857"/>
                <a:chExt cx="2743200" cy="1175763"/>
              </a:xfrm>
              <a:effectLst>
                <a:outerShdw blurRad="76200" dist="38100" dir="2700000" algn="t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921903BC-A732-4699-BE2E-F448CB0DCC87}"/>
                    </a:ext>
                  </a:extLst>
                </p:cNvPr>
                <p:cNvSpPr/>
                <p:nvPr/>
              </p:nvSpPr>
              <p:spPr>
                <a:xfrm>
                  <a:off x="1331653" y="2517857"/>
                  <a:ext cx="2743200" cy="11757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D8BE4642-065C-49F7-8FEC-755A14CC510B}"/>
                    </a:ext>
                  </a:extLst>
                </p:cNvPr>
                <p:cNvSpPr/>
                <p:nvPr/>
              </p:nvSpPr>
              <p:spPr>
                <a:xfrm>
                  <a:off x="3789674" y="3339359"/>
                  <a:ext cx="285179" cy="354260"/>
                </a:xfrm>
                <a:custGeom>
                  <a:avLst/>
                  <a:gdLst>
                    <a:gd name="connsiteX0" fmla="*/ 464458 w 600767"/>
                    <a:gd name="connsiteY0" fmla="*/ 0 h 520116"/>
                    <a:gd name="connsiteX1" fmla="*/ 558063 w 600767"/>
                    <a:gd name="connsiteY1" fmla="*/ 9436 h 520116"/>
                    <a:gd name="connsiteX2" fmla="*/ 600767 w 600767"/>
                    <a:gd name="connsiteY2" fmla="*/ 22693 h 520116"/>
                    <a:gd name="connsiteX3" fmla="*/ 600767 w 600767"/>
                    <a:gd name="connsiteY3" fmla="*/ 520116 h 520116"/>
                    <a:gd name="connsiteX4" fmla="*/ 5611 w 600767"/>
                    <a:gd name="connsiteY4" fmla="*/ 520116 h 520116"/>
                    <a:gd name="connsiteX5" fmla="*/ 0 w 600767"/>
                    <a:gd name="connsiteY5" fmla="*/ 464458 h 520116"/>
                    <a:gd name="connsiteX6" fmla="*/ 464458 w 600767"/>
                    <a:gd name="connsiteY6" fmla="*/ 0 h 52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767" h="520116">
                      <a:moveTo>
                        <a:pt x="464458" y="0"/>
                      </a:moveTo>
                      <a:cubicBezTo>
                        <a:pt x="496522" y="0"/>
                        <a:pt x="527828" y="3249"/>
                        <a:pt x="558063" y="9436"/>
                      </a:cubicBezTo>
                      <a:lnTo>
                        <a:pt x="600767" y="22693"/>
                      </a:lnTo>
                      <a:lnTo>
                        <a:pt x="600767" y="520116"/>
                      </a:lnTo>
                      <a:lnTo>
                        <a:pt x="5611" y="520116"/>
                      </a:lnTo>
                      <a:lnTo>
                        <a:pt x="0" y="464458"/>
                      </a:lnTo>
                      <a:cubicBezTo>
                        <a:pt x="0" y="207945"/>
                        <a:pt x="207945" y="0"/>
                        <a:pt x="464458" y="0"/>
                      </a:cubicBezTo>
                      <a:close/>
                    </a:path>
                  </a:pathLst>
                </a:custGeom>
                <a:solidFill>
                  <a:srgbClr val="F252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761FB6F-068D-4EBC-A2BB-93FB21CCFF55}"/>
                  </a:ext>
                </a:extLst>
              </p:cNvPr>
              <p:cNvSpPr txBox="1"/>
              <p:nvPr/>
            </p:nvSpPr>
            <p:spPr>
              <a:xfrm>
                <a:off x="3741013" y="3433562"/>
                <a:ext cx="405516" cy="18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4186492D-6593-47EF-AF04-A53EA2C97B8F}"/>
                  </a:ext>
                </a:extLst>
              </p:cNvPr>
              <p:cNvGrpSpPr/>
              <p:nvPr/>
            </p:nvGrpSpPr>
            <p:grpSpPr>
              <a:xfrm>
                <a:off x="1403329" y="2638734"/>
                <a:ext cx="2632983" cy="802440"/>
                <a:chOff x="1525249" y="3644332"/>
                <a:chExt cx="2632983" cy="802440"/>
              </a:xfrm>
            </p:grpSpPr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DFA3608-F72D-4085-8175-618584CAAE63}"/>
                    </a:ext>
                  </a:extLst>
                </p:cNvPr>
                <p:cNvSpPr txBox="1"/>
                <p:nvPr/>
              </p:nvSpPr>
              <p:spPr>
                <a:xfrm>
                  <a:off x="1525249" y="3915940"/>
                  <a:ext cx="2632983" cy="5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People engaged in such type of work or activities may remain unemployed during off-season.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Provides job of seasonal nature.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Ex. Freelancing, agriculture etc.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E88441A5-7940-4504-8FC4-3296C65D6EF8}"/>
                    </a:ext>
                  </a:extLst>
                </p:cNvPr>
                <p:cNvSpPr txBox="1"/>
                <p:nvPr/>
              </p:nvSpPr>
              <p:spPr>
                <a:xfrm>
                  <a:off x="1525249" y="3644332"/>
                  <a:ext cx="2632983" cy="185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Seasonal Unemployment:</a:t>
                  </a: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0730FB8-0CE5-4E21-9E33-B345357A20B4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8273A78-FA91-4A9B-80BF-327C1F6D73C4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A7CFEE2-03C1-4BCE-9170-949BBBF73508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91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91654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20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9D0E51-FB02-4A86-B48C-3A801D2C78AB}"/>
              </a:ext>
            </a:extLst>
          </p:cNvPr>
          <p:cNvGrpSpPr/>
          <p:nvPr/>
        </p:nvGrpSpPr>
        <p:grpSpPr>
          <a:xfrm>
            <a:off x="1439068" y="338646"/>
            <a:ext cx="9718674" cy="2627086"/>
            <a:chOff x="1226004" y="2762250"/>
            <a:chExt cx="9718674" cy="26270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72A0E88-89DD-40C1-88C7-2D72EA93C344}"/>
                </a:ext>
              </a:extLst>
            </p:cNvPr>
            <p:cNvGrpSpPr/>
            <p:nvPr/>
          </p:nvGrpSpPr>
          <p:grpSpPr>
            <a:xfrm>
              <a:off x="9192532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AEB57C4-A200-4A58-B987-ABD074E33D45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6DF39-2CFF-43C6-A3C7-0985E3DE441B}"/>
                  </a:ext>
                </a:extLst>
              </p:cNvPr>
              <p:cNvSpPr txBox="1"/>
              <p:nvPr/>
            </p:nvSpPr>
            <p:spPr>
              <a:xfrm>
                <a:off x="6878220" y="3990376"/>
                <a:ext cx="16521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Technological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1B9F581-F306-404E-94C4-7FBFE2D9D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: Top Corners Rounded 70">
                <a:extLst>
                  <a:ext uri="{FF2B5EF4-FFF2-40B4-BE49-F238E27FC236}">
                    <a16:creationId xmlns:a16="http://schemas.microsoft.com/office/drawing/2014/main" id="{EC6B1A3D-06C0-42EF-9776-242718BB4456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73671A0-6D5C-4905-83BB-4A17A2430130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295B0E8-070A-4576-B161-3F5C1365D883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E876A88-A0E1-489B-A5F9-95274CE90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30B2B4D-A7B7-4DEF-930B-6A91B0EC1C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7982032-8D0D-45F5-81A4-97522FE374BB}"/>
                </a:ext>
              </a:extLst>
            </p:cNvPr>
            <p:cNvGrpSpPr/>
            <p:nvPr/>
          </p:nvGrpSpPr>
          <p:grpSpPr>
            <a:xfrm>
              <a:off x="7200900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E800397-DDF6-4D6D-81C4-F9C701D1DC17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6924C71-0417-4B37-890A-FAF04698DBDC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Disguised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564CB9-86D0-4423-8479-6282920FC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: Top Corners Rounded 59">
                <a:extLst>
                  <a:ext uri="{FF2B5EF4-FFF2-40B4-BE49-F238E27FC236}">
                    <a16:creationId xmlns:a16="http://schemas.microsoft.com/office/drawing/2014/main" id="{A66F4937-901D-46A0-8A1E-6FD3620E2AB3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607E23E-6DB9-4B6C-A03D-2481134F76B1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9789B4D-36FC-4DEF-9A65-AC05619B44F3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D15CEFA-6FF8-4F70-86D5-7D949FEDC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68BC60F-A209-42C9-897C-6992ABA4D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B63A35E-5D43-4E2C-BD12-A249E5095189}"/>
                </a:ext>
              </a:extLst>
            </p:cNvPr>
            <p:cNvCxnSpPr>
              <a:cxnSpLocks/>
            </p:cNvCxnSpPr>
            <p:nvPr/>
          </p:nvCxnSpPr>
          <p:spPr>
            <a:xfrm>
              <a:off x="5209268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667143-93DC-4266-BD99-74226D875F89}"/>
                </a:ext>
              </a:extLst>
            </p:cNvPr>
            <p:cNvGrpSpPr/>
            <p:nvPr/>
          </p:nvGrpSpPr>
          <p:grpSpPr>
            <a:xfrm>
              <a:off x="3217636" y="3848100"/>
              <a:ext cx="1752146" cy="1423987"/>
              <a:chOff x="6826704" y="3848100"/>
              <a:chExt cx="1752146" cy="1423987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AA3AF99-5E21-47E7-869A-A375061908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B608156-33F2-43D9-8662-4675FE5A1F1B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514A7B1-C1C8-467D-A01B-D36542CB9EFF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BDAA465-547B-4ECC-B6D1-E1369A586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5A0CB8A-40D1-4202-839B-7945E0946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A44D65-32E6-4C39-BF89-058862338902}"/>
                </a:ext>
              </a:extLst>
            </p:cNvPr>
            <p:cNvGrpSpPr/>
            <p:nvPr/>
          </p:nvGrpSpPr>
          <p:grpSpPr>
            <a:xfrm>
              <a:off x="1226004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7B8B887-7E16-4D3C-AEE7-7E9FD0E73F05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086C3-89D4-48AF-BA02-D0D069BDD99A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Frictional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063B9D4-C710-4650-BF7B-E106CF388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D5794AE9-132E-49C6-A28D-142CED6E9C99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AA484D1-738E-4385-9C68-FD06A03D0BBC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3B19A9A-C31C-42A5-9887-F775E74E1881}"/>
                  </a:ext>
                </a:extLst>
              </p:cNvPr>
              <p:cNvGrpSpPr/>
              <p:nvPr/>
            </p:nvGrpSpPr>
            <p:grpSpPr>
              <a:xfrm>
                <a:off x="8212190" y="5097993"/>
                <a:ext cx="73669" cy="78586"/>
                <a:chOff x="8212190" y="5097993"/>
                <a:chExt cx="73669" cy="78586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B8EB982-BF8F-4755-8DEB-569A5C3E6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7993"/>
                  <a:ext cx="0" cy="73670"/>
                </a:xfrm>
                <a:prstGeom prst="line">
                  <a:avLst/>
                </a:prstGeom>
                <a:ln w="19050">
                  <a:solidFill>
                    <a:srgbClr val="F252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9ADFDB4-1CCE-4341-A293-D6BA171DD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39744"/>
                  <a:ext cx="0" cy="73669"/>
                </a:xfrm>
                <a:prstGeom prst="line">
                  <a:avLst/>
                </a:prstGeom>
                <a:ln w="19050">
                  <a:solidFill>
                    <a:srgbClr val="F252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E4EEBCE-71F9-4A79-991D-0FE18AAA865F}"/>
              </a:ext>
            </a:extLst>
          </p:cNvPr>
          <p:cNvSpPr txBox="1"/>
          <p:nvPr/>
        </p:nvSpPr>
        <p:spPr>
          <a:xfrm>
            <a:off x="1439068" y="596328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631ED-3E1C-421C-8BBE-4DCAE855F707}"/>
              </a:ext>
            </a:extLst>
          </p:cNvPr>
          <p:cNvSpPr txBox="1"/>
          <p:nvPr/>
        </p:nvSpPr>
        <p:spPr>
          <a:xfrm>
            <a:off x="9409196" y="598766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14E98E-D6DF-4D5D-8766-82273E5401AF}"/>
              </a:ext>
            </a:extLst>
          </p:cNvPr>
          <p:cNvSpPr txBox="1"/>
          <p:nvPr/>
        </p:nvSpPr>
        <p:spPr>
          <a:xfrm>
            <a:off x="7422695" y="626005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6CE3D2-6131-407B-AF1B-B436E7AA1990}"/>
              </a:ext>
            </a:extLst>
          </p:cNvPr>
          <p:cNvGrpSpPr/>
          <p:nvPr/>
        </p:nvGrpSpPr>
        <p:grpSpPr>
          <a:xfrm>
            <a:off x="1836360" y="3059591"/>
            <a:ext cx="975023" cy="165044"/>
            <a:chOff x="1836360" y="3059591"/>
            <a:chExt cx="975023" cy="1650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E12854-5DB7-4F5A-87C6-BCA822DD5461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120C466-E26A-4214-B185-73780F2B5CEE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E8C8BD1-863A-4A58-B76C-0933E57D70D9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C38BA0C-1DD5-4F51-A512-41EC7050DC1B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8791CB2-F85A-4B97-A2AC-BDEC578726CD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9BC82-1DF2-4BD2-83A3-5D3E5A101ACF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FD1A19E-DD68-493C-9108-A10C6A8020F7}"/>
              </a:ext>
            </a:extLst>
          </p:cNvPr>
          <p:cNvGrpSpPr/>
          <p:nvPr/>
        </p:nvGrpSpPr>
        <p:grpSpPr>
          <a:xfrm>
            <a:off x="3851952" y="3042344"/>
            <a:ext cx="975023" cy="165044"/>
            <a:chOff x="1836360" y="3059591"/>
            <a:chExt cx="975023" cy="165044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E7CBEA-381A-4B14-8D65-28130282EABE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AB562A27-82C4-45BE-8737-4C260801BB41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8170FD9-0792-4B66-8331-AD6039C0BA63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7BBAB17-BFB8-487C-B48A-0B1E9B232E46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661EA86-7E59-4D60-95CD-BB81FF3F082E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9C7E77F-C0D9-44BE-9717-B961817A0C10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00761BF-EBA0-4904-9B7C-A5502D766508}"/>
              </a:ext>
            </a:extLst>
          </p:cNvPr>
          <p:cNvGrpSpPr/>
          <p:nvPr/>
        </p:nvGrpSpPr>
        <p:grpSpPr>
          <a:xfrm>
            <a:off x="9858827" y="3042344"/>
            <a:ext cx="975023" cy="165044"/>
            <a:chOff x="1836360" y="3059591"/>
            <a:chExt cx="975023" cy="16504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479938-408B-4101-92BE-6CF4741246A2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7DCA936-02DB-418C-A18D-0E3D4A620513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722690A4-9717-4197-BB4D-325B56A2AEC1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768DCDD-1B22-4F2B-82BA-C777A7080B5C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2830F9D-3CC0-422E-B8C8-C5748DED62EB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DC2FB3-C42F-4DF3-9721-5B0C80352C81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A251277-F10E-406D-8DD4-9EAEF8E89C0C}"/>
              </a:ext>
            </a:extLst>
          </p:cNvPr>
          <p:cNvGrpSpPr/>
          <p:nvPr/>
        </p:nvGrpSpPr>
        <p:grpSpPr>
          <a:xfrm>
            <a:off x="7856125" y="3052004"/>
            <a:ext cx="975023" cy="165044"/>
            <a:chOff x="1836360" y="3059591"/>
            <a:chExt cx="975023" cy="16504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85E61CB-B5EB-4178-9DC4-ADCC0649A89D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047F85-14D4-4426-8CD5-4FFC20AEFADD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1B27A8D-2622-4650-B023-22E60805DFD9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217BD3C-90DB-4AC6-BFBC-28753611E90D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3E3D976-3924-4DA8-89C7-73FA17F8EA9C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DABBF3-AC95-4E59-903F-6355F3D98F8B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12ECADF-24C5-4D6F-AC0A-282F5C6F0163}"/>
              </a:ext>
            </a:extLst>
          </p:cNvPr>
          <p:cNvGrpSpPr/>
          <p:nvPr/>
        </p:nvGrpSpPr>
        <p:grpSpPr>
          <a:xfrm>
            <a:off x="5839326" y="3036824"/>
            <a:ext cx="975023" cy="165044"/>
            <a:chOff x="1836360" y="3059591"/>
            <a:chExt cx="975023" cy="165044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54F70A-1556-4BDF-8749-EDB2E0E30DF1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EF4AAD6-5186-4CA7-A7FA-156D9E9D4AA7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6C528ED-4673-4B2B-A23C-707F9D41B9F6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D853D6-F507-44DB-A717-5D60BCD40A0E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8A59B8E-2613-4420-BD43-8606C8C6537E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EBD895C-2373-4C7E-A8E8-FA120F529CB7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3A80E48-8EE6-4A5B-8AA0-77D98E8CBD18}"/>
              </a:ext>
            </a:extLst>
          </p:cNvPr>
          <p:cNvGrpSpPr/>
          <p:nvPr/>
        </p:nvGrpSpPr>
        <p:grpSpPr>
          <a:xfrm>
            <a:off x="3469515" y="338646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53E6989F-35D4-4446-984C-1B97C33174B2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AFE6A1-2D2C-42B7-8AE7-3129DF4CFD41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: Top Corners Rounded 107">
              <a:extLst>
                <a:ext uri="{FF2B5EF4-FFF2-40B4-BE49-F238E27FC236}">
                  <a16:creationId xmlns:a16="http://schemas.microsoft.com/office/drawing/2014/main" id="{7FFE1D1F-F0B9-4A63-87FD-711981F842B6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6E83174-B338-4F47-A63D-749A33CDC441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F039D2A-FAAF-4FCB-BF40-A8F48BDFC84F}"/>
                </a:ext>
              </a:extLst>
            </p:cNvPr>
            <p:cNvGrpSpPr/>
            <p:nvPr/>
          </p:nvGrpSpPr>
          <p:grpSpPr>
            <a:xfrm>
              <a:off x="8212190" y="5097993"/>
              <a:ext cx="73669" cy="80967"/>
              <a:chOff x="8212190" y="5097993"/>
              <a:chExt cx="73669" cy="80967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0CD8DBB-4583-453A-9C11-2F03AA268C3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7993"/>
                <a:ext cx="0" cy="73670"/>
              </a:xfrm>
              <a:prstGeom prst="line">
                <a:avLst/>
              </a:prstGeom>
              <a:ln w="19050">
                <a:solidFill>
                  <a:srgbClr val="FFA9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B1555F6-56F9-4255-B394-C9EA273868AD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rgbClr val="FFA9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2115E7-D23B-47C3-8172-CB463BC4C9F3}"/>
              </a:ext>
            </a:extLst>
          </p:cNvPr>
          <p:cNvSpPr txBox="1"/>
          <p:nvPr/>
        </p:nvSpPr>
        <p:spPr>
          <a:xfrm>
            <a:off x="3469515" y="601117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2E280A-74C5-4FC2-92CC-F848CDC5CC31}"/>
              </a:ext>
            </a:extLst>
          </p:cNvPr>
          <p:cNvSpPr txBox="1"/>
          <p:nvPr/>
        </p:nvSpPr>
        <p:spPr>
          <a:xfrm>
            <a:off x="3607766" y="1538636"/>
            <a:ext cx="139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Seasonal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EEE25D-16A6-4B7C-BE23-18C2BACF7CE2}"/>
              </a:ext>
            </a:extLst>
          </p:cNvPr>
          <p:cNvGrpSpPr/>
          <p:nvPr/>
        </p:nvGrpSpPr>
        <p:grpSpPr>
          <a:xfrm>
            <a:off x="-9620594" y="3516199"/>
            <a:ext cx="20808118" cy="2949320"/>
            <a:chOff x="-9620594" y="3516199"/>
            <a:chExt cx="20808118" cy="294932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D4B878F-8909-466C-B631-0F3B19F02D36}"/>
                </a:ext>
              </a:extLst>
            </p:cNvPr>
            <p:cNvGrpSpPr/>
            <p:nvPr/>
          </p:nvGrpSpPr>
          <p:grpSpPr>
            <a:xfrm>
              <a:off x="1539081" y="3516199"/>
              <a:ext cx="9648443" cy="2931342"/>
              <a:chOff x="1331653" y="2517857"/>
              <a:chExt cx="2814876" cy="1175763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57CDB1A-6CE8-4DE3-9D88-55BFFD0B3BBD}"/>
                  </a:ext>
                </a:extLst>
              </p:cNvPr>
              <p:cNvGrpSpPr/>
              <p:nvPr/>
            </p:nvGrpSpPr>
            <p:grpSpPr>
              <a:xfrm>
                <a:off x="1331653" y="2517857"/>
                <a:ext cx="2743200" cy="1175763"/>
                <a:chOff x="1331653" y="2517857"/>
                <a:chExt cx="2743200" cy="1175763"/>
              </a:xfrm>
              <a:effectLst>
                <a:outerShdw blurRad="76200" dist="38100" dir="2700000" algn="t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F7EBD53-64D4-4D07-9F32-3B068262AF35}"/>
                    </a:ext>
                  </a:extLst>
                </p:cNvPr>
                <p:cNvSpPr/>
                <p:nvPr/>
              </p:nvSpPr>
              <p:spPr>
                <a:xfrm>
                  <a:off x="1331653" y="2517857"/>
                  <a:ext cx="2743200" cy="11757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AEEF0555-671D-4ADB-9E64-ABDF50CA3510}"/>
                    </a:ext>
                  </a:extLst>
                </p:cNvPr>
                <p:cNvSpPr/>
                <p:nvPr/>
              </p:nvSpPr>
              <p:spPr>
                <a:xfrm>
                  <a:off x="3789674" y="3339359"/>
                  <a:ext cx="285179" cy="354260"/>
                </a:xfrm>
                <a:custGeom>
                  <a:avLst/>
                  <a:gdLst>
                    <a:gd name="connsiteX0" fmla="*/ 464458 w 600767"/>
                    <a:gd name="connsiteY0" fmla="*/ 0 h 520116"/>
                    <a:gd name="connsiteX1" fmla="*/ 558063 w 600767"/>
                    <a:gd name="connsiteY1" fmla="*/ 9436 h 520116"/>
                    <a:gd name="connsiteX2" fmla="*/ 600767 w 600767"/>
                    <a:gd name="connsiteY2" fmla="*/ 22693 h 520116"/>
                    <a:gd name="connsiteX3" fmla="*/ 600767 w 600767"/>
                    <a:gd name="connsiteY3" fmla="*/ 520116 h 520116"/>
                    <a:gd name="connsiteX4" fmla="*/ 5611 w 600767"/>
                    <a:gd name="connsiteY4" fmla="*/ 520116 h 520116"/>
                    <a:gd name="connsiteX5" fmla="*/ 0 w 600767"/>
                    <a:gd name="connsiteY5" fmla="*/ 464458 h 520116"/>
                    <a:gd name="connsiteX6" fmla="*/ 464458 w 600767"/>
                    <a:gd name="connsiteY6" fmla="*/ 0 h 52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767" h="520116">
                      <a:moveTo>
                        <a:pt x="464458" y="0"/>
                      </a:moveTo>
                      <a:cubicBezTo>
                        <a:pt x="496522" y="0"/>
                        <a:pt x="527828" y="3249"/>
                        <a:pt x="558063" y="9436"/>
                      </a:cubicBezTo>
                      <a:lnTo>
                        <a:pt x="600767" y="22693"/>
                      </a:lnTo>
                      <a:lnTo>
                        <a:pt x="600767" y="520116"/>
                      </a:lnTo>
                      <a:lnTo>
                        <a:pt x="5611" y="520116"/>
                      </a:lnTo>
                      <a:lnTo>
                        <a:pt x="0" y="464458"/>
                      </a:lnTo>
                      <a:cubicBezTo>
                        <a:pt x="0" y="207945"/>
                        <a:pt x="207945" y="0"/>
                        <a:pt x="464458" y="0"/>
                      </a:cubicBezTo>
                      <a:close/>
                    </a:path>
                  </a:pathLst>
                </a:custGeom>
                <a:solidFill>
                  <a:srgbClr val="F252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529F82-A050-43B2-B153-426A83E04798}"/>
                  </a:ext>
                </a:extLst>
              </p:cNvPr>
              <p:cNvSpPr txBox="1"/>
              <p:nvPr/>
            </p:nvSpPr>
            <p:spPr>
              <a:xfrm>
                <a:off x="3741013" y="3433562"/>
                <a:ext cx="405516" cy="18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7B61302-359F-4EB5-A11D-7027104CD8B4}"/>
                  </a:ext>
                </a:extLst>
              </p:cNvPr>
              <p:cNvGrpSpPr/>
              <p:nvPr/>
            </p:nvGrpSpPr>
            <p:grpSpPr>
              <a:xfrm>
                <a:off x="1403329" y="2638734"/>
                <a:ext cx="2632983" cy="802440"/>
                <a:chOff x="1525249" y="3644332"/>
                <a:chExt cx="2632983" cy="802440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9331BDF-604E-46B5-B425-CD9F036FFFCB}"/>
                    </a:ext>
                  </a:extLst>
                </p:cNvPr>
                <p:cNvSpPr txBox="1"/>
                <p:nvPr/>
              </p:nvSpPr>
              <p:spPr>
                <a:xfrm>
                  <a:off x="1525249" y="3915940"/>
                  <a:ext cx="2632983" cy="5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People engaged in such type of work or activities may remain unemployed during off-season.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Provides job of seasonal nature.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Ex. Freelancing, agriculture etc.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27CAEE2-D5CD-407C-972D-DA179A947125}"/>
                    </a:ext>
                  </a:extLst>
                </p:cNvPr>
                <p:cNvSpPr txBox="1"/>
                <p:nvPr/>
              </p:nvSpPr>
              <p:spPr>
                <a:xfrm>
                  <a:off x="1525249" y="3644332"/>
                  <a:ext cx="2632983" cy="185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Seasonal Unemployment:</a:t>
                  </a:r>
                </a:p>
              </p:txBody>
            </p: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71E407A-8D4D-452E-B81B-F8AB6BD6FF0E}"/>
                </a:ext>
              </a:extLst>
            </p:cNvPr>
            <p:cNvGrpSpPr/>
            <p:nvPr/>
          </p:nvGrpSpPr>
          <p:grpSpPr>
            <a:xfrm>
              <a:off x="-9620594" y="3534177"/>
              <a:ext cx="9648443" cy="2931342"/>
              <a:chOff x="1331653" y="2517857"/>
              <a:chExt cx="2814876" cy="117576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E3C1B51F-88D9-433F-A1A9-B3488A69E064}"/>
                  </a:ext>
                </a:extLst>
              </p:cNvPr>
              <p:cNvGrpSpPr/>
              <p:nvPr/>
            </p:nvGrpSpPr>
            <p:grpSpPr>
              <a:xfrm>
                <a:off x="1331653" y="2517857"/>
                <a:ext cx="2743200" cy="1175763"/>
                <a:chOff x="1331653" y="2517857"/>
                <a:chExt cx="2743200" cy="1175763"/>
              </a:xfrm>
              <a:effectLst>
                <a:outerShdw blurRad="76200" dist="38100" dir="2700000" algn="t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921903BC-A732-4699-BE2E-F448CB0DCC87}"/>
                    </a:ext>
                  </a:extLst>
                </p:cNvPr>
                <p:cNvSpPr/>
                <p:nvPr/>
              </p:nvSpPr>
              <p:spPr>
                <a:xfrm>
                  <a:off x="1331653" y="2517857"/>
                  <a:ext cx="2743200" cy="11757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D8BE4642-065C-49F7-8FEC-755A14CC510B}"/>
                    </a:ext>
                  </a:extLst>
                </p:cNvPr>
                <p:cNvSpPr/>
                <p:nvPr/>
              </p:nvSpPr>
              <p:spPr>
                <a:xfrm>
                  <a:off x="3789674" y="3339359"/>
                  <a:ext cx="285179" cy="354260"/>
                </a:xfrm>
                <a:custGeom>
                  <a:avLst/>
                  <a:gdLst>
                    <a:gd name="connsiteX0" fmla="*/ 464458 w 600767"/>
                    <a:gd name="connsiteY0" fmla="*/ 0 h 520116"/>
                    <a:gd name="connsiteX1" fmla="*/ 558063 w 600767"/>
                    <a:gd name="connsiteY1" fmla="*/ 9436 h 520116"/>
                    <a:gd name="connsiteX2" fmla="*/ 600767 w 600767"/>
                    <a:gd name="connsiteY2" fmla="*/ 22693 h 520116"/>
                    <a:gd name="connsiteX3" fmla="*/ 600767 w 600767"/>
                    <a:gd name="connsiteY3" fmla="*/ 520116 h 520116"/>
                    <a:gd name="connsiteX4" fmla="*/ 5611 w 600767"/>
                    <a:gd name="connsiteY4" fmla="*/ 520116 h 520116"/>
                    <a:gd name="connsiteX5" fmla="*/ 0 w 600767"/>
                    <a:gd name="connsiteY5" fmla="*/ 464458 h 520116"/>
                    <a:gd name="connsiteX6" fmla="*/ 464458 w 600767"/>
                    <a:gd name="connsiteY6" fmla="*/ 0 h 52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767" h="520116">
                      <a:moveTo>
                        <a:pt x="464458" y="0"/>
                      </a:moveTo>
                      <a:cubicBezTo>
                        <a:pt x="496522" y="0"/>
                        <a:pt x="527828" y="3249"/>
                        <a:pt x="558063" y="9436"/>
                      </a:cubicBezTo>
                      <a:lnTo>
                        <a:pt x="600767" y="22693"/>
                      </a:lnTo>
                      <a:lnTo>
                        <a:pt x="600767" y="520116"/>
                      </a:lnTo>
                      <a:lnTo>
                        <a:pt x="5611" y="520116"/>
                      </a:lnTo>
                      <a:lnTo>
                        <a:pt x="0" y="464458"/>
                      </a:lnTo>
                      <a:cubicBezTo>
                        <a:pt x="0" y="207945"/>
                        <a:pt x="207945" y="0"/>
                        <a:pt x="464458" y="0"/>
                      </a:cubicBezTo>
                      <a:close/>
                    </a:path>
                  </a:pathLst>
                </a:custGeom>
                <a:solidFill>
                  <a:srgbClr val="F252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761FB6F-068D-4EBC-A2BB-93FB21CCFF55}"/>
                  </a:ext>
                </a:extLst>
              </p:cNvPr>
              <p:cNvSpPr txBox="1"/>
              <p:nvPr/>
            </p:nvSpPr>
            <p:spPr>
              <a:xfrm>
                <a:off x="3741013" y="3433562"/>
                <a:ext cx="405516" cy="18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4186492D-6593-47EF-AF04-A53EA2C97B8F}"/>
                  </a:ext>
                </a:extLst>
              </p:cNvPr>
              <p:cNvGrpSpPr/>
              <p:nvPr/>
            </p:nvGrpSpPr>
            <p:grpSpPr>
              <a:xfrm>
                <a:off x="1403329" y="2638734"/>
                <a:ext cx="2632983" cy="802440"/>
                <a:chOff x="1525249" y="3644332"/>
                <a:chExt cx="2632983" cy="802440"/>
              </a:xfrm>
            </p:grpSpPr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DFA3608-F72D-4085-8175-618584CAAE63}"/>
                    </a:ext>
                  </a:extLst>
                </p:cNvPr>
                <p:cNvSpPr txBox="1"/>
                <p:nvPr/>
              </p:nvSpPr>
              <p:spPr>
                <a:xfrm>
                  <a:off x="1525249" y="3915940"/>
                  <a:ext cx="2632983" cy="5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This unemployment arises when there is a mismatch between the worker’s skills and availability of jobs in the market</a:t>
                  </a:r>
                  <a:r>
                    <a:rPr lang="en-US" sz="2000" dirty="0">
                      <a:solidFill>
                        <a:srgbClr val="333333"/>
                      </a:solidFill>
                      <a:latin typeface="Roboto"/>
                      <a:ea typeface="Tahoma" panose="020B0604030504040204" pitchFamily="34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Person may go out of job or remain unemployed.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One remain unemployed until he acquires new skills.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E88441A5-7940-4504-8FC4-3296C65D6EF8}"/>
                    </a:ext>
                  </a:extLst>
                </p:cNvPr>
                <p:cNvSpPr txBox="1"/>
                <p:nvPr/>
              </p:nvSpPr>
              <p:spPr>
                <a:xfrm>
                  <a:off x="1525249" y="3644332"/>
                  <a:ext cx="2632983" cy="185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Structural Unemployment:</a:t>
                  </a: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8601A78-C4F7-4F7B-8A7F-C9B8648E6C7F}"/>
              </a:ext>
            </a:extLst>
          </p:cNvPr>
          <p:cNvGrpSpPr/>
          <p:nvPr/>
        </p:nvGrpSpPr>
        <p:grpSpPr>
          <a:xfrm>
            <a:off x="5441739" y="338645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41FA3B53-1D41-4B45-AB5B-BDA4F4BDC489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EF6E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3EDB2F1-922E-4B31-BB49-53AA59EAD152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: Top Corners Rounded 154">
              <a:extLst>
                <a:ext uri="{FF2B5EF4-FFF2-40B4-BE49-F238E27FC236}">
                  <a16:creationId xmlns:a16="http://schemas.microsoft.com/office/drawing/2014/main" id="{0CAFCE94-46D1-4ADA-87A3-CDAFB50F9F33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FA5B148-53A7-4F8C-8651-F6A742DC8CEB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5104E03-F933-4418-B3F7-BDC241E81360}"/>
                </a:ext>
              </a:extLst>
            </p:cNvPr>
            <p:cNvGrpSpPr/>
            <p:nvPr/>
          </p:nvGrpSpPr>
          <p:grpSpPr>
            <a:xfrm>
              <a:off x="8212190" y="5098787"/>
              <a:ext cx="73669" cy="80173"/>
              <a:chOff x="8212190" y="5098787"/>
              <a:chExt cx="73669" cy="80173"/>
            </a:xfrm>
          </p:grpSpPr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1BE7031F-9F08-4875-9943-8928657E29C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8787"/>
                <a:ext cx="0" cy="73670"/>
              </a:xfrm>
              <a:prstGeom prst="line">
                <a:avLst/>
              </a:prstGeom>
              <a:ln w="19050">
                <a:solidFill>
                  <a:srgbClr val="EF6E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B6DD2B5-19FB-4D23-BD0D-B636790F3ACC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rgbClr val="EF6E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A68D68-0A3D-432B-863C-D9BA00210357}"/>
              </a:ext>
            </a:extLst>
          </p:cNvPr>
          <p:cNvSpPr txBox="1"/>
          <p:nvPr/>
        </p:nvSpPr>
        <p:spPr>
          <a:xfrm>
            <a:off x="5451443" y="572491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BCECA-8F54-49ED-8F98-32362FAF4488}"/>
              </a:ext>
            </a:extLst>
          </p:cNvPr>
          <p:cNvSpPr txBox="1"/>
          <p:nvPr/>
        </p:nvSpPr>
        <p:spPr>
          <a:xfrm>
            <a:off x="5512535" y="1519583"/>
            <a:ext cx="139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Structural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CD0F4A8-B533-42DE-819B-0CF124CD1D1C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6CEBFC7-138B-46B2-9002-03172EED0D99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DD3CDD2-061F-43A0-BAEE-4D23EE922EE1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16.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82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9168 -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9D0E51-FB02-4A86-B48C-3A801D2C78AB}"/>
              </a:ext>
            </a:extLst>
          </p:cNvPr>
          <p:cNvGrpSpPr/>
          <p:nvPr/>
        </p:nvGrpSpPr>
        <p:grpSpPr>
          <a:xfrm>
            <a:off x="1439068" y="338646"/>
            <a:ext cx="9718674" cy="2627086"/>
            <a:chOff x="1226004" y="2762250"/>
            <a:chExt cx="9718674" cy="26270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72A0E88-89DD-40C1-88C7-2D72EA93C344}"/>
                </a:ext>
              </a:extLst>
            </p:cNvPr>
            <p:cNvGrpSpPr/>
            <p:nvPr/>
          </p:nvGrpSpPr>
          <p:grpSpPr>
            <a:xfrm>
              <a:off x="9192532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AEB57C4-A200-4A58-B987-ABD074E33D45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6DF39-2CFF-43C6-A3C7-0985E3DE441B}"/>
                  </a:ext>
                </a:extLst>
              </p:cNvPr>
              <p:cNvSpPr txBox="1"/>
              <p:nvPr/>
            </p:nvSpPr>
            <p:spPr>
              <a:xfrm>
                <a:off x="6874733" y="3977090"/>
                <a:ext cx="16433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Technological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1B9F581-F306-404E-94C4-7FBFE2D9D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: Top Corners Rounded 70">
                <a:extLst>
                  <a:ext uri="{FF2B5EF4-FFF2-40B4-BE49-F238E27FC236}">
                    <a16:creationId xmlns:a16="http://schemas.microsoft.com/office/drawing/2014/main" id="{EC6B1A3D-06C0-42EF-9776-242718BB4456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73671A0-6D5C-4905-83BB-4A17A2430130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295B0E8-070A-4576-B161-3F5C1365D883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E876A88-A0E1-489B-A5F9-95274CE90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30B2B4D-A7B7-4DEF-930B-6A91B0EC1C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564CB9-86D0-4423-8479-6282920FC3B2}"/>
                </a:ext>
              </a:extLst>
            </p:cNvPr>
            <p:cNvCxnSpPr>
              <a:cxnSpLocks/>
            </p:cNvCxnSpPr>
            <p:nvPr/>
          </p:nvCxnSpPr>
          <p:spPr>
            <a:xfrm>
              <a:off x="7200900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B63A35E-5D43-4E2C-BD12-A249E5095189}"/>
                </a:ext>
              </a:extLst>
            </p:cNvPr>
            <p:cNvCxnSpPr>
              <a:cxnSpLocks/>
            </p:cNvCxnSpPr>
            <p:nvPr/>
          </p:nvCxnSpPr>
          <p:spPr>
            <a:xfrm>
              <a:off x="5209268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667143-93DC-4266-BD99-74226D875F89}"/>
                </a:ext>
              </a:extLst>
            </p:cNvPr>
            <p:cNvGrpSpPr/>
            <p:nvPr/>
          </p:nvGrpSpPr>
          <p:grpSpPr>
            <a:xfrm>
              <a:off x="3217636" y="3848100"/>
              <a:ext cx="1752146" cy="1423987"/>
              <a:chOff x="6826704" y="3848100"/>
              <a:chExt cx="1752146" cy="1423987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AA3AF99-5E21-47E7-869A-A375061908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B608156-33F2-43D9-8662-4675FE5A1F1B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514A7B1-C1C8-467D-A01B-D36542CB9EFF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BDAA465-547B-4ECC-B6D1-E1369A586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5A0CB8A-40D1-4202-839B-7945E0946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A44D65-32E6-4C39-BF89-058862338902}"/>
                </a:ext>
              </a:extLst>
            </p:cNvPr>
            <p:cNvGrpSpPr/>
            <p:nvPr/>
          </p:nvGrpSpPr>
          <p:grpSpPr>
            <a:xfrm>
              <a:off x="1226004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7B8B887-7E16-4D3C-AEE7-7E9FD0E73F05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086C3-89D4-48AF-BA02-D0D069BDD99A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Frictional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063B9D4-C710-4650-BF7B-E106CF388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D5794AE9-132E-49C6-A28D-142CED6E9C99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AA484D1-738E-4385-9C68-FD06A03D0BBC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3B19A9A-C31C-42A5-9887-F775E74E1881}"/>
                  </a:ext>
                </a:extLst>
              </p:cNvPr>
              <p:cNvGrpSpPr/>
              <p:nvPr/>
            </p:nvGrpSpPr>
            <p:grpSpPr>
              <a:xfrm>
                <a:off x="8212190" y="5097993"/>
                <a:ext cx="73669" cy="78586"/>
                <a:chOff x="8212190" y="5097993"/>
                <a:chExt cx="73669" cy="78586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B8EB982-BF8F-4755-8DEB-569A5C3E6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7993"/>
                  <a:ext cx="0" cy="73670"/>
                </a:xfrm>
                <a:prstGeom prst="line">
                  <a:avLst/>
                </a:prstGeom>
                <a:ln w="19050">
                  <a:solidFill>
                    <a:srgbClr val="F252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9ADFDB4-1CCE-4341-A293-D6BA171DD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39744"/>
                  <a:ext cx="0" cy="73669"/>
                </a:xfrm>
                <a:prstGeom prst="line">
                  <a:avLst/>
                </a:prstGeom>
                <a:ln w="19050">
                  <a:solidFill>
                    <a:srgbClr val="F252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E4EEBCE-71F9-4A79-991D-0FE18AAA865F}"/>
              </a:ext>
            </a:extLst>
          </p:cNvPr>
          <p:cNvSpPr txBox="1"/>
          <p:nvPr/>
        </p:nvSpPr>
        <p:spPr>
          <a:xfrm>
            <a:off x="1439068" y="596328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631ED-3E1C-421C-8BBE-4DCAE855F707}"/>
              </a:ext>
            </a:extLst>
          </p:cNvPr>
          <p:cNvSpPr txBox="1"/>
          <p:nvPr/>
        </p:nvSpPr>
        <p:spPr>
          <a:xfrm>
            <a:off x="9409196" y="598766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6CE3D2-6131-407B-AF1B-B436E7AA1990}"/>
              </a:ext>
            </a:extLst>
          </p:cNvPr>
          <p:cNvGrpSpPr/>
          <p:nvPr/>
        </p:nvGrpSpPr>
        <p:grpSpPr>
          <a:xfrm>
            <a:off x="1836360" y="3059591"/>
            <a:ext cx="975023" cy="165044"/>
            <a:chOff x="1836360" y="3059591"/>
            <a:chExt cx="975023" cy="1650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E12854-5DB7-4F5A-87C6-BCA822DD5461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120C466-E26A-4214-B185-73780F2B5CEE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E8C8BD1-863A-4A58-B76C-0933E57D70D9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C38BA0C-1DD5-4F51-A512-41EC7050DC1B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8791CB2-F85A-4B97-A2AC-BDEC578726CD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9BC82-1DF2-4BD2-83A3-5D3E5A101ACF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FD1A19E-DD68-493C-9108-A10C6A8020F7}"/>
              </a:ext>
            </a:extLst>
          </p:cNvPr>
          <p:cNvGrpSpPr/>
          <p:nvPr/>
        </p:nvGrpSpPr>
        <p:grpSpPr>
          <a:xfrm>
            <a:off x="3851952" y="3042344"/>
            <a:ext cx="975023" cy="165044"/>
            <a:chOff x="1836360" y="3059591"/>
            <a:chExt cx="975023" cy="165044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E7CBEA-381A-4B14-8D65-28130282EABE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AB562A27-82C4-45BE-8737-4C260801BB41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8170FD9-0792-4B66-8331-AD6039C0BA63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7BBAB17-BFB8-487C-B48A-0B1E9B232E46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661EA86-7E59-4D60-95CD-BB81FF3F082E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9C7E77F-C0D9-44BE-9717-B961817A0C10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00761BF-EBA0-4904-9B7C-A5502D766508}"/>
              </a:ext>
            </a:extLst>
          </p:cNvPr>
          <p:cNvGrpSpPr/>
          <p:nvPr/>
        </p:nvGrpSpPr>
        <p:grpSpPr>
          <a:xfrm>
            <a:off x="9858827" y="3042344"/>
            <a:ext cx="975023" cy="165044"/>
            <a:chOff x="1836360" y="3059591"/>
            <a:chExt cx="975023" cy="16504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479938-408B-4101-92BE-6CF4741246A2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7DCA936-02DB-418C-A18D-0E3D4A620513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722690A4-9717-4197-BB4D-325B56A2AEC1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768DCDD-1B22-4F2B-82BA-C777A7080B5C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2830F9D-3CC0-422E-B8C8-C5748DED62EB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DC2FB3-C42F-4DF3-9721-5B0C80352C81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A251277-F10E-406D-8DD4-9EAEF8E89C0C}"/>
              </a:ext>
            </a:extLst>
          </p:cNvPr>
          <p:cNvGrpSpPr/>
          <p:nvPr/>
        </p:nvGrpSpPr>
        <p:grpSpPr>
          <a:xfrm>
            <a:off x="7856125" y="3052004"/>
            <a:ext cx="975023" cy="165044"/>
            <a:chOff x="1836360" y="3059591"/>
            <a:chExt cx="975023" cy="16504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85E61CB-B5EB-4178-9DC4-ADCC0649A89D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047F85-14D4-4426-8CD5-4FFC20AEFADD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1B27A8D-2622-4650-B023-22E60805DFD9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217BD3C-90DB-4AC6-BFBC-28753611E90D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3E3D976-3924-4DA8-89C7-73FA17F8EA9C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DABBF3-AC95-4E59-903F-6355F3D98F8B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12ECADF-24C5-4D6F-AC0A-282F5C6F0163}"/>
              </a:ext>
            </a:extLst>
          </p:cNvPr>
          <p:cNvGrpSpPr/>
          <p:nvPr/>
        </p:nvGrpSpPr>
        <p:grpSpPr>
          <a:xfrm>
            <a:off x="5839326" y="3036824"/>
            <a:ext cx="975023" cy="165044"/>
            <a:chOff x="1836360" y="3059591"/>
            <a:chExt cx="975023" cy="165044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54F70A-1556-4BDF-8749-EDB2E0E30DF1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EF4AAD6-5186-4CA7-A7FA-156D9E9D4AA7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6C528ED-4673-4B2B-A23C-707F9D41B9F6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D853D6-F507-44DB-A717-5D60BCD40A0E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8A59B8E-2613-4420-BD43-8606C8C6537E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EBD895C-2373-4C7E-A8E8-FA120F529CB7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3A80E48-8EE6-4A5B-8AA0-77D98E8CBD18}"/>
              </a:ext>
            </a:extLst>
          </p:cNvPr>
          <p:cNvGrpSpPr/>
          <p:nvPr/>
        </p:nvGrpSpPr>
        <p:grpSpPr>
          <a:xfrm>
            <a:off x="3469515" y="338646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53E6989F-35D4-4446-984C-1B97C33174B2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AFE6A1-2D2C-42B7-8AE7-3129DF4CFD41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: Top Corners Rounded 107">
              <a:extLst>
                <a:ext uri="{FF2B5EF4-FFF2-40B4-BE49-F238E27FC236}">
                  <a16:creationId xmlns:a16="http://schemas.microsoft.com/office/drawing/2014/main" id="{7FFE1D1F-F0B9-4A63-87FD-711981F842B6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6E83174-B338-4F47-A63D-749A33CDC441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F039D2A-FAAF-4FCB-BF40-A8F48BDFC84F}"/>
                </a:ext>
              </a:extLst>
            </p:cNvPr>
            <p:cNvGrpSpPr/>
            <p:nvPr/>
          </p:nvGrpSpPr>
          <p:grpSpPr>
            <a:xfrm>
              <a:off x="8212190" y="5097993"/>
              <a:ext cx="73669" cy="80967"/>
              <a:chOff x="8212190" y="5097993"/>
              <a:chExt cx="73669" cy="80967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0CD8DBB-4583-453A-9C11-2F03AA268C3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7993"/>
                <a:ext cx="0" cy="73670"/>
              </a:xfrm>
              <a:prstGeom prst="line">
                <a:avLst/>
              </a:prstGeom>
              <a:ln w="19050">
                <a:solidFill>
                  <a:srgbClr val="FFA9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B1555F6-56F9-4255-B394-C9EA273868AD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rgbClr val="FFA9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2115E7-D23B-47C3-8172-CB463BC4C9F3}"/>
              </a:ext>
            </a:extLst>
          </p:cNvPr>
          <p:cNvSpPr txBox="1"/>
          <p:nvPr/>
        </p:nvSpPr>
        <p:spPr>
          <a:xfrm>
            <a:off x="3469515" y="601117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2E280A-74C5-4FC2-92CC-F848CDC5CC31}"/>
              </a:ext>
            </a:extLst>
          </p:cNvPr>
          <p:cNvSpPr txBox="1"/>
          <p:nvPr/>
        </p:nvSpPr>
        <p:spPr>
          <a:xfrm>
            <a:off x="3607766" y="1538636"/>
            <a:ext cx="139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Seasonal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EEE25D-16A6-4B7C-BE23-18C2BACF7CE2}"/>
              </a:ext>
            </a:extLst>
          </p:cNvPr>
          <p:cNvGrpSpPr/>
          <p:nvPr/>
        </p:nvGrpSpPr>
        <p:grpSpPr>
          <a:xfrm>
            <a:off x="-9620594" y="3516199"/>
            <a:ext cx="20808118" cy="2949320"/>
            <a:chOff x="-9620594" y="3516199"/>
            <a:chExt cx="20808118" cy="294932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D4B878F-8909-466C-B631-0F3B19F02D36}"/>
                </a:ext>
              </a:extLst>
            </p:cNvPr>
            <p:cNvGrpSpPr/>
            <p:nvPr/>
          </p:nvGrpSpPr>
          <p:grpSpPr>
            <a:xfrm>
              <a:off x="1539081" y="3516199"/>
              <a:ext cx="9648443" cy="2931342"/>
              <a:chOff x="1331653" y="2517857"/>
              <a:chExt cx="2814876" cy="1175763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57CDB1A-6CE8-4DE3-9D88-55BFFD0B3BBD}"/>
                  </a:ext>
                </a:extLst>
              </p:cNvPr>
              <p:cNvGrpSpPr/>
              <p:nvPr/>
            </p:nvGrpSpPr>
            <p:grpSpPr>
              <a:xfrm>
                <a:off x="1331653" y="2517857"/>
                <a:ext cx="2743200" cy="1175763"/>
                <a:chOff x="1331653" y="2517857"/>
                <a:chExt cx="2743200" cy="1175763"/>
              </a:xfrm>
              <a:effectLst>
                <a:outerShdw blurRad="76200" dist="38100" dir="2700000" algn="t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F7EBD53-64D4-4D07-9F32-3B068262AF35}"/>
                    </a:ext>
                  </a:extLst>
                </p:cNvPr>
                <p:cNvSpPr/>
                <p:nvPr/>
              </p:nvSpPr>
              <p:spPr>
                <a:xfrm>
                  <a:off x="1331653" y="2517857"/>
                  <a:ext cx="2743200" cy="11757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AEEF0555-671D-4ADB-9E64-ABDF50CA3510}"/>
                    </a:ext>
                  </a:extLst>
                </p:cNvPr>
                <p:cNvSpPr/>
                <p:nvPr/>
              </p:nvSpPr>
              <p:spPr>
                <a:xfrm>
                  <a:off x="3789674" y="3339359"/>
                  <a:ext cx="285179" cy="354260"/>
                </a:xfrm>
                <a:custGeom>
                  <a:avLst/>
                  <a:gdLst>
                    <a:gd name="connsiteX0" fmla="*/ 464458 w 600767"/>
                    <a:gd name="connsiteY0" fmla="*/ 0 h 520116"/>
                    <a:gd name="connsiteX1" fmla="*/ 558063 w 600767"/>
                    <a:gd name="connsiteY1" fmla="*/ 9436 h 520116"/>
                    <a:gd name="connsiteX2" fmla="*/ 600767 w 600767"/>
                    <a:gd name="connsiteY2" fmla="*/ 22693 h 520116"/>
                    <a:gd name="connsiteX3" fmla="*/ 600767 w 600767"/>
                    <a:gd name="connsiteY3" fmla="*/ 520116 h 520116"/>
                    <a:gd name="connsiteX4" fmla="*/ 5611 w 600767"/>
                    <a:gd name="connsiteY4" fmla="*/ 520116 h 520116"/>
                    <a:gd name="connsiteX5" fmla="*/ 0 w 600767"/>
                    <a:gd name="connsiteY5" fmla="*/ 464458 h 520116"/>
                    <a:gd name="connsiteX6" fmla="*/ 464458 w 600767"/>
                    <a:gd name="connsiteY6" fmla="*/ 0 h 52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767" h="520116">
                      <a:moveTo>
                        <a:pt x="464458" y="0"/>
                      </a:moveTo>
                      <a:cubicBezTo>
                        <a:pt x="496522" y="0"/>
                        <a:pt x="527828" y="3249"/>
                        <a:pt x="558063" y="9436"/>
                      </a:cubicBezTo>
                      <a:lnTo>
                        <a:pt x="600767" y="22693"/>
                      </a:lnTo>
                      <a:lnTo>
                        <a:pt x="600767" y="520116"/>
                      </a:lnTo>
                      <a:lnTo>
                        <a:pt x="5611" y="520116"/>
                      </a:lnTo>
                      <a:lnTo>
                        <a:pt x="0" y="464458"/>
                      </a:lnTo>
                      <a:cubicBezTo>
                        <a:pt x="0" y="207945"/>
                        <a:pt x="207945" y="0"/>
                        <a:pt x="464458" y="0"/>
                      </a:cubicBezTo>
                      <a:close/>
                    </a:path>
                  </a:pathLst>
                </a:custGeom>
                <a:solidFill>
                  <a:srgbClr val="F252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529F82-A050-43B2-B153-426A83E04798}"/>
                  </a:ext>
                </a:extLst>
              </p:cNvPr>
              <p:cNvSpPr txBox="1"/>
              <p:nvPr/>
            </p:nvSpPr>
            <p:spPr>
              <a:xfrm>
                <a:off x="3741013" y="3433562"/>
                <a:ext cx="405516" cy="18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7B61302-359F-4EB5-A11D-7027104CD8B4}"/>
                  </a:ext>
                </a:extLst>
              </p:cNvPr>
              <p:cNvGrpSpPr/>
              <p:nvPr/>
            </p:nvGrpSpPr>
            <p:grpSpPr>
              <a:xfrm>
                <a:off x="1403329" y="2638734"/>
                <a:ext cx="2632983" cy="802440"/>
                <a:chOff x="1525249" y="3644332"/>
                <a:chExt cx="2632983" cy="802440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9331BDF-604E-46B5-B425-CD9F036FFFCB}"/>
                    </a:ext>
                  </a:extLst>
                </p:cNvPr>
                <p:cNvSpPr txBox="1"/>
                <p:nvPr/>
              </p:nvSpPr>
              <p:spPr>
                <a:xfrm>
                  <a:off x="1525249" y="3915940"/>
                  <a:ext cx="2632983" cy="5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This unemployment arises when there is a mismatch between the worker’s skills and availability of jobs in the market</a:t>
                  </a:r>
                  <a:r>
                    <a:rPr lang="en-US" sz="2000" dirty="0">
                      <a:solidFill>
                        <a:srgbClr val="333333"/>
                      </a:solidFill>
                      <a:latin typeface="Roboto"/>
                      <a:ea typeface="Tahoma" panose="020B0604030504040204" pitchFamily="34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Person may go out of job or remain unemployed.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One remain unemployed until he acquires new skills.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27CAEE2-D5CD-407C-972D-DA179A947125}"/>
                    </a:ext>
                  </a:extLst>
                </p:cNvPr>
                <p:cNvSpPr txBox="1"/>
                <p:nvPr/>
              </p:nvSpPr>
              <p:spPr>
                <a:xfrm>
                  <a:off x="1525249" y="3644332"/>
                  <a:ext cx="2632983" cy="185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Structural Unemployment:</a:t>
                  </a:r>
                </a:p>
              </p:txBody>
            </p: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71E407A-8D4D-452E-B81B-F8AB6BD6FF0E}"/>
                </a:ext>
              </a:extLst>
            </p:cNvPr>
            <p:cNvGrpSpPr/>
            <p:nvPr/>
          </p:nvGrpSpPr>
          <p:grpSpPr>
            <a:xfrm>
              <a:off x="-9620594" y="3534177"/>
              <a:ext cx="9648443" cy="2931342"/>
              <a:chOff x="1331653" y="2517857"/>
              <a:chExt cx="2814876" cy="117576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E3C1B51F-88D9-433F-A1A9-B3488A69E064}"/>
                  </a:ext>
                </a:extLst>
              </p:cNvPr>
              <p:cNvGrpSpPr/>
              <p:nvPr/>
            </p:nvGrpSpPr>
            <p:grpSpPr>
              <a:xfrm>
                <a:off x="1331653" y="2517857"/>
                <a:ext cx="2743200" cy="1175763"/>
                <a:chOff x="1331653" y="2517857"/>
                <a:chExt cx="2743200" cy="1175763"/>
              </a:xfrm>
              <a:effectLst>
                <a:outerShdw blurRad="76200" dist="38100" dir="2700000" algn="t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921903BC-A732-4699-BE2E-F448CB0DCC87}"/>
                    </a:ext>
                  </a:extLst>
                </p:cNvPr>
                <p:cNvSpPr/>
                <p:nvPr/>
              </p:nvSpPr>
              <p:spPr>
                <a:xfrm>
                  <a:off x="1331653" y="2517857"/>
                  <a:ext cx="2743200" cy="11757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D8BE4642-065C-49F7-8FEC-755A14CC510B}"/>
                    </a:ext>
                  </a:extLst>
                </p:cNvPr>
                <p:cNvSpPr/>
                <p:nvPr/>
              </p:nvSpPr>
              <p:spPr>
                <a:xfrm>
                  <a:off x="3789674" y="3339359"/>
                  <a:ext cx="285179" cy="354260"/>
                </a:xfrm>
                <a:custGeom>
                  <a:avLst/>
                  <a:gdLst>
                    <a:gd name="connsiteX0" fmla="*/ 464458 w 600767"/>
                    <a:gd name="connsiteY0" fmla="*/ 0 h 520116"/>
                    <a:gd name="connsiteX1" fmla="*/ 558063 w 600767"/>
                    <a:gd name="connsiteY1" fmla="*/ 9436 h 520116"/>
                    <a:gd name="connsiteX2" fmla="*/ 600767 w 600767"/>
                    <a:gd name="connsiteY2" fmla="*/ 22693 h 520116"/>
                    <a:gd name="connsiteX3" fmla="*/ 600767 w 600767"/>
                    <a:gd name="connsiteY3" fmla="*/ 520116 h 520116"/>
                    <a:gd name="connsiteX4" fmla="*/ 5611 w 600767"/>
                    <a:gd name="connsiteY4" fmla="*/ 520116 h 520116"/>
                    <a:gd name="connsiteX5" fmla="*/ 0 w 600767"/>
                    <a:gd name="connsiteY5" fmla="*/ 464458 h 520116"/>
                    <a:gd name="connsiteX6" fmla="*/ 464458 w 600767"/>
                    <a:gd name="connsiteY6" fmla="*/ 0 h 52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767" h="520116">
                      <a:moveTo>
                        <a:pt x="464458" y="0"/>
                      </a:moveTo>
                      <a:cubicBezTo>
                        <a:pt x="496522" y="0"/>
                        <a:pt x="527828" y="3249"/>
                        <a:pt x="558063" y="9436"/>
                      </a:cubicBezTo>
                      <a:lnTo>
                        <a:pt x="600767" y="22693"/>
                      </a:lnTo>
                      <a:lnTo>
                        <a:pt x="600767" y="520116"/>
                      </a:lnTo>
                      <a:lnTo>
                        <a:pt x="5611" y="520116"/>
                      </a:lnTo>
                      <a:lnTo>
                        <a:pt x="0" y="464458"/>
                      </a:lnTo>
                      <a:cubicBezTo>
                        <a:pt x="0" y="207945"/>
                        <a:pt x="207945" y="0"/>
                        <a:pt x="464458" y="0"/>
                      </a:cubicBezTo>
                      <a:close/>
                    </a:path>
                  </a:pathLst>
                </a:custGeom>
                <a:solidFill>
                  <a:srgbClr val="F252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761FB6F-068D-4EBC-A2BB-93FB21CCFF55}"/>
                  </a:ext>
                </a:extLst>
              </p:cNvPr>
              <p:cNvSpPr txBox="1"/>
              <p:nvPr/>
            </p:nvSpPr>
            <p:spPr>
              <a:xfrm>
                <a:off x="3741013" y="3433562"/>
                <a:ext cx="405516" cy="18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4186492D-6593-47EF-AF04-A53EA2C97B8F}"/>
                  </a:ext>
                </a:extLst>
              </p:cNvPr>
              <p:cNvGrpSpPr/>
              <p:nvPr/>
            </p:nvGrpSpPr>
            <p:grpSpPr>
              <a:xfrm>
                <a:off x="1403329" y="2638734"/>
                <a:ext cx="2632983" cy="802440"/>
                <a:chOff x="1525249" y="3644332"/>
                <a:chExt cx="2632983" cy="802440"/>
              </a:xfrm>
            </p:grpSpPr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DFA3608-F72D-4085-8175-618584CAAE63}"/>
                    </a:ext>
                  </a:extLst>
                </p:cNvPr>
                <p:cNvSpPr txBox="1"/>
                <p:nvPr/>
              </p:nvSpPr>
              <p:spPr>
                <a:xfrm>
                  <a:off x="1525249" y="3915940"/>
                  <a:ext cx="2632983" cy="5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When some workers have zero marginal productivity so that removal will not affect the volume of total output.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Basically overcrowding lead this type of unemployment.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endPara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E88441A5-7940-4504-8FC4-3296C65D6EF8}"/>
                    </a:ext>
                  </a:extLst>
                </p:cNvPr>
                <p:cNvSpPr txBox="1"/>
                <p:nvPr/>
              </p:nvSpPr>
              <p:spPr>
                <a:xfrm>
                  <a:off x="1525249" y="3644332"/>
                  <a:ext cx="2632983" cy="185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Disguised Unemployment:</a:t>
                  </a: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8601A78-C4F7-4F7B-8A7F-C9B8648E6C7F}"/>
              </a:ext>
            </a:extLst>
          </p:cNvPr>
          <p:cNvGrpSpPr/>
          <p:nvPr/>
        </p:nvGrpSpPr>
        <p:grpSpPr>
          <a:xfrm>
            <a:off x="5441739" y="338645"/>
            <a:ext cx="1752146" cy="2627086"/>
            <a:chOff x="6826704" y="2762250"/>
            <a:chExt cx="1752146" cy="2627086"/>
          </a:xfrm>
          <a:solidFill>
            <a:schemeClr val="bg1"/>
          </a:solidFill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41FA3B53-1D41-4B45-AB5B-BDA4F4BDC489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3EDB2F1-922E-4B31-BB49-53AA59EAD152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grpFill/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: Top Corners Rounded 154">
              <a:extLst>
                <a:ext uri="{FF2B5EF4-FFF2-40B4-BE49-F238E27FC236}">
                  <a16:creationId xmlns:a16="http://schemas.microsoft.com/office/drawing/2014/main" id="{0CAFCE94-46D1-4ADA-87A3-CDAFB50F9F33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FA5B148-53A7-4F8C-8651-F6A742DC8CEB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5104E03-F933-4418-B3F7-BDC241E81360}"/>
                </a:ext>
              </a:extLst>
            </p:cNvPr>
            <p:cNvGrpSpPr/>
            <p:nvPr/>
          </p:nvGrpSpPr>
          <p:grpSpPr>
            <a:xfrm>
              <a:off x="8212190" y="5098787"/>
              <a:ext cx="73669" cy="80173"/>
              <a:chOff x="8212190" y="5098787"/>
              <a:chExt cx="73669" cy="80173"/>
            </a:xfrm>
            <a:grpFill/>
          </p:grpSpPr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1BE7031F-9F08-4875-9943-8928657E29C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8787"/>
                <a:ext cx="0" cy="73670"/>
              </a:xfrm>
              <a:prstGeom prst="line">
                <a:avLst/>
              </a:prstGeom>
              <a:grpFill/>
              <a:ln w="19050">
                <a:solidFill>
                  <a:srgbClr val="EF6E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B6DD2B5-19FB-4D23-BD0D-B636790F3ACC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grpFill/>
              <a:ln w="19050">
                <a:solidFill>
                  <a:srgbClr val="EF6E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A68D68-0A3D-432B-863C-D9BA00210357}"/>
              </a:ext>
            </a:extLst>
          </p:cNvPr>
          <p:cNvSpPr txBox="1"/>
          <p:nvPr/>
        </p:nvSpPr>
        <p:spPr>
          <a:xfrm>
            <a:off x="5451443" y="572491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BCECA-8F54-49ED-8F98-32362FAF4488}"/>
              </a:ext>
            </a:extLst>
          </p:cNvPr>
          <p:cNvSpPr txBox="1"/>
          <p:nvPr/>
        </p:nvSpPr>
        <p:spPr>
          <a:xfrm>
            <a:off x="5512535" y="1519583"/>
            <a:ext cx="139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Structural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AEB1004-6BFD-4D82-9195-E5C7C5A4BBD8}"/>
              </a:ext>
            </a:extLst>
          </p:cNvPr>
          <p:cNvGrpSpPr/>
          <p:nvPr/>
        </p:nvGrpSpPr>
        <p:grpSpPr>
          <a:xfrm>
            <a:off x="7450656" y="338644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6BCD76A2-BCB8-4345-B4EE-FEDFC0520F97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3B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7B91DF8-7924-46F0-89C3-FD5E811406A1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: Top Corners Rounded 163">
              <a:extLst>
                <a:ext uri="{FF2B5EF4-FFF2-40B4-BE49-F238E27FC236}">
                  <a16:creationId xmlns:a16="http://schemas.microsoft.com/office/drawing/2014/main" id="{E622E96D-8A7A-44FD-B0AA-93B8D8C94194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2167357-017D-42DC-936B-8798BE886B03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090FF83-99F7-4A39-93F0-E301CABF1A8D}"/>
                </a:ext>
              </a:extLst>
            </p:cNvPr>
            <p:cNvGrpSpPr/>
            <p:nvPr/>
          </p:nvGrpSpPr>
          <p:grpSpPr>
            <a:xfrm>
              <a:off x="8212190" y="5097993"/>
              <a:ext cx="73669" cy="78586"/>
              <a:chOff x="8212190" y="5097993"/>
              <a:chExt cx="73669" cy="78586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9F33E19-5E2A-4CED-8CE5-46B953D3598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7993"/>
                <a:ext cx="0" cy="73670"/>
              </a:xfrm>
              <a:prstGeom prst="line">
                <a:avLst/>
              </a:prstGeom>
              <a:ln w="19050">
                <a:solidFill>
                  <a:srgbClr val="3B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AA99C80-2165-40CD-9CFE-499DDCEFFCF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39744"/>
                <a:ext cx="0" cy="73669"/>
              </a:xfrm>
              <a:prstGeom prst="line">
                <a:avLst/>
              </a:prstGeom>
              <a:ln w="19050">
                <a:solidFill>
                  <a:srgbClr val="3B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612491-35F8-472A-8015-659366822BAA}"/>
              </a:ext>
            </a:extLst>
          </p:cNvPr>
          <p:cNvSpPr txBox="1"/>
          <p:nvPr/>
        </p:nvSpPr>
        <p:spPr>
          <a:xfrm>
            <a:off x="7450656" y="558118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101F2-90E7-4868-93A8-5D29838B3575}"/>
              </a:ext>
            </a:extLst>
          </p:cNvPr>
          <p:cNvSpPr txBox="1"/>
          <p:nvPr/>
        </p:nvSpPr>
        <p:spPr>
          <a:xfrm>
            <a:off x="7547069" y="1510769"/>
            <a:ext cx="139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Disguised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98E7A20-6E86-4E7E-9C9D-C9F2CA219209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618196B-E948-4873-A299-E819158D500D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11F888D-AA3D-4578-B74B-EA98CCE4E6C8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17.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38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9168 -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9D0E51-FB02-4A86-B48C-3A801D2C78AB}"/>
              </a:ext>
            </a:extLst>
          </p:cNvPr>
          <p:cNvGrpSpPr/>
          <p:nvPr/>
        </p:nvGrpSpPr>
        <p:grpSpPr>
          <a:xfrm>
            <a:off x="1439068" y="338646"/>
            <a:ext cx="9718674" cy="2627086"/>
            <a:chOff x="1226004" y="2762250"/>
            <a:chExt cx="9718674" cy="262708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1B9F581-F306-404E-94C4-7FBFE2D9DC43}"/>
                </a:ext>
              </a:extLst>
            </p:cNvPr>
            <p:cNvCxnSpPr>
              <a:cxnSpLocks/>
            </p:cNvCxnSpPr>
            <p:nvPr/>
          </p:nvCxnSpPr>
          <p:spPr>
            <a:xfrm>
              <a:off x="9192532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7982032-8D0D-45F5-81A4-97522FE374BB}"/>
                </a:ext>
              </a:extLst>
            </p:cNvPr>
            <p:cNvGrpSpPr/>
            <p:nvPr/>
          </p:nvGrpSpPr>
          <p:grpSpPr>
            <a:xfrm>
              <a:off x="7200900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E800397-DDF6-4D6D-81C4-F9C701D1DC17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6924C71-0417-4B37-890A-FAF04698DBDC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Disguised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564CB9-86D0-4423-8479-6282920FC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: Top Corners Rounded 59">
                <a:extLst>
                  <a:ext uri="{FF2B5EF4-FFF2-40B4-BE49-F238E27FC236}">
                    <a16:creationId xmlns:a16="http://schemas.microsoft.com/office/drawing/2014/main" id="{A66F4937-901D-46A0-8A1E-6FD3620E2AB3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607E23E-6DB9-4B6C-A03D-2481134F76B1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9789B4D-36FC-4DEF-9A65-AC05619B44F3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D15CEFA-6FF8-4F70-86D5-7D949FEDC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68BC60F-A209-42C9-897C-6992ABA4D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B63A35E-5D43-4E2C-BD12-A249E5095189}"/>
                </a:ext>
              </a:extLst>
            </p:cNvPr>
            <p:cNvCxnSpPr>
              <a:cxnSpLocks/>
            </p:cNvCxnSpPr>
            <p:nvPr/>
          </p:nvCxnSpPr>
          <p:spPr>
            <a:xfrm>
              <a:off x="5209268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667143-93DC-4266-BD99-74226D875F89}"/>
                </a:ext>
              </a:extLst>
            </p:cNvPr>
            <p:cNvGrpSpPr/>
            <p:nvPr/>
          </p:nvGrpSpPr>
          <p:grpSpPr>
            <a:xfrm>
              <a:off x="3217636" y="3848100"/>
              <a:ext cx="1752146" cy="1423987"/>
              <a:chOff x="6826704" y="3848100"/>
              <a:chExt cx="1752146" cy="1423987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AA3AF99-5E21-47E7-869A-A375061908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B608156-33F2-43D9-8662-4675FE5A1F1B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514A7B1-C1C8-467D-A01B-D36542CB9EFF}"/>
                  </a:ext>
                </a:extLst>
              </p:cNvPr>
              <p:cNvGrpSpPr/>
              <p:nvPr/>
            </p:nvGrpSpPr>
            <p:grpSpPr>
              <a:xfrm>
                <a:off x="8212190" y="5095612"/>
                <a:ext cx="73669" cy="83348"/>
                <a:chOff x="8212190" y="5095612"/>
                <a:chExt cx="73669" cy="8334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BDAA465-547B-4ECC-B6D1-E1369A586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5612"/>
                  <a:ext cx="0" cy="73670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5A0CB8A-40D1-4202-839B-7945E0946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42125"/>
                  <a:ext cx="0" cy="73669"/>
                </a:xfrm>
                <a:prstGeom prst="line">
                  <a:avLst/>
                </a:prstGeom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A44D65-32E6-4C39-BF89-058862338902}"/>
                </a:ext>
              </a:extLst>
            </p:cNvPr>
            <p:cNvGrpSpPr/>
            <p:nvPr/>
          </p:nvGrpSpPr>
          <p:grpSpPr>
            <a:xfrm>
              <a:off x="1226004" y="2762250"/>
              <a:ext cx="1752146" cy="2627086"/>
              <a:chOff x="6826704" y="2762250"/>
              <a:chExt cx="1752146" cy="2627086"/>
            </a:xfrm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7B8B887-7E16-4D3C-AEE7-7E9FD0E73F05}"/>
                  </a:ext>
                </a:extLst>
              </p:cNvPr>
              <p:cNvSpPr/>
              <p:nvPr/>
            </p:nvSpPr>
            <p:spPr>
              <a:xfrm>
                <a:off x="6826704" y="2762250"/>
                <a:ext cx="1752146" cy="2627086"/>
              </a:xfrm>
              <a:prstGeom prst="roundRect">
                <a:avLst>
                  <a:gd name="adj" fmla="val 38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086C3-89D4-48AF-BA02-D0D069BDD99A}"/>
                  </a:ext>
                </a:extLst>
              </p:cNvPr>
              <p:cNvSpPr txBox="1"/>
              <p:nvPr/>
            </p:nvSpPr>
            <p:spPr>
              <a:xfrm>
                <a:off x="6926717" y="3977090"/>
                <a:ext cx="1390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Frictional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063B9D4-C710-4650-BF7B-E106CF388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6704" y="3848100"/>
                <a:ext cx="1752146" cy="0"/>
              </a:xfrm>
              <a:prstGeom prst="line">
                <a:avLst/>
              </a:prstGeom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D5794AE9-132E-49C6-A28D-142CED6E9C99}"/>
                  </a:ext>
                </a:extLst>
              </p:cNvPr>
              <p:cNvSpPr/>
              <p:nvPr/>
            </p:nvSpPr>
            <p:spPr>
              <a:xfrm flipV="1">
                <a:off x="6826704" y="4927669"/>
                <a:ext cx="1752146" cy="461666"/>
              </a:xfrm>
              <a:prstGeom prst="round2Same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AA484D1-738E-4385-9C68-FD06A03D0BBC}"/>
                  </a:ext>
                </a:extLst>
              </p:cNvPr>
              <p:cNvSpPr/>
              <p:nvPr/>
            </p:nvSpPr>
            <p:spPr>
              <a:xfrm>
                <a:off x="8124826" y="5033963"/>
                <a:ext cx="238124" cy="2381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3B19A9A-C31C-42A5-9887-F775E74E1881}"/>
                  </a:ext>
                </a:extLst>
              </p:cNvPr>
              <p:cNvGrpSpPr/>
              <p:nvPr/>
            </p:nvGrpSpPr>
            <p:grpSpPr>
              <a:xfrm>
                <a:off x="8212190" y="5097993"/>
                <a:ext cx="73669" cy="78586"/>
                <a:chOff x="8212190" y="5097993"/>
                <a:chExt cx="73669" cy="78586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B8EB982-BF8F-4755-8DEB-569A5C3E6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>
                  <a:off x="8249880" y="5097993"/>
                  <a:ext cx="0" cy="73670"/>
                </a:xfrm>
                <a:prstGeom prst="line">
                  <a:avLst/>
                </a:prstGeom>
                <a:ln w="19050">
                  <a:solidFill>
                    <a:srgbClr val="F252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9ADFDB4-1CCE-4341-A293-D6BA171DD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500000">
                  <a:off x="8249025" y="5139744"/>
                  <a:ext cx="0" cy="73669"/>
                </a:xfrm>
                <a:prstGeom prst="line">
                  <a:avLst/>
                </a:prstGeom>
                <a:ln w="19050">
                  <a:solidFill>
                    <a:srgbClr val="F252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E4EEBCE-71F9-4A79-991D-0FE18AAA865F}"/>
              </a:ext>
            </a:extLst>
          </p:cNvPr>
          <p:cNvSpPr txBox="1"/>
          <p:nvPr/>
        </p:nvSpPr>
        <p:spPr>
          <a:xfrm>
            <a:off x="1439068" y="596328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14E98E-D6DF-4D5D-8766-82273E5401AF}"/>
              </a:ext>
            </a:extLst>
          </p:cNvPr>
          <p:cNvSpPr txBox="1"/>
          <p:nvPr/>
        </p:nvSpPr>
        <p:spPr>
          <a:xfrm>
            <a:off x="7422695" y="626005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6CE3D2-6131-407B-AF1B-B436E7AA1990}"/>
              </a:ext>
            </a:extLst>
          </p:cNvPr>
          <p:cNvGrpSpPr/>
          <p:nvPr/>
        </p:nvGrpSpPr>
        <p:grpSpPr>
          <a:xfrm>
            <a:off x="1836360" y="3059591"/>
            <a:ext cx="975023" cy="165044"/>
            <a:chOff x="1836360" y="3059591"/>
            <a:chExt cx="975023" cy="1650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E12854-5DB7-4F5A-87C6-BCA822DD5461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120C466-E26A-4214-B185-73780F2B5CEE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E8C8BD1-863A-4A58-B76C-0933E57D70D9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C38BA0C-1DD5-4F51-A512-41EC7050DC1B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8791CB2-F85A-4B97-A2AC-BDEC578726CD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9BC82-1DF2-4BD2-83A3-5D3E5A101ACF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FD1A19E-DD68-493C-9108-A10C6A8020F7}"/>
              </a:ext>
            </a:extLst>
          </p:cNvPr>
          <p:cNvGrpSpPr/>
          <p:nvPr/>
        </p:nvGrpSpPr>
        <p:grpSpPr>
          <a:xfrm>
            <a:off x="3851952" y="3042344"/>
            <a:ext cx="975023" cy="165044"/>
            <a:chOff x="1836360" y="3059591"/>
            <a:chExt cx="975023" cy="165044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E7CBEA-381A-4B14-8D65-28130282EABE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AB562A27-82C4-45BE-8737-4C260801BB41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8170FD9-0792-4B66-8331-AD6039C0BA63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7BBAB17-BFB8-487C-B48A-0B1E9B232E46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661EA86-7E59-4D60-95CD-BB81FF3F082E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9C7E77F-C0D9-44BE-9717-B961817A0C10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00761BF-EBA0-4904-9B7C-A5502D766508}"/>
              </a:ext>
            </a:extLst>
          </p:cNvPr>
          <p:cNvGrpSpPr/>
          <p:nvPr/>
        </p:nvGrpSpPr>
        <p:grpSpPr>
          <a:xfrm>
            <a:off x="9858827" y="3042344"/>
            <a:ext cx="975023" cy="165044"/>
            <a:chOff x="1836360" y="3059591"/>
            <a:chExt cx="975023" cy="16504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479938-408B-4101-92BE-6CF4741246A2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7DCA936-02DB-418C-A18D-0E3D4A620513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722690A4-9717-4197-BB4D-325B56A2AEC1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768DCDD-1B22-4F2B-82BA-C777A7080B5C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2830F9D-3CC0-422E-B8C8-C5748DED62EB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DC2FB3-C42F-4DF3-9721-5B0C80352C81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A251277-F10E-406D-8DD4-9EAEF8E89C0C}"/>
              </a:ext>
            </a:extLst>
          </p:cNvPr>
          <p:cNvGrpSpPr/>
          <p:nvPr/>
        </p:nvGrpSpPr>
        <p:grpSpPr>
          <a:xfrm>
            <a:off x="7856125" y="3052004"/>
            <a:ext cx="975023" cy="165044"/>
            <a:chOff x="1836360" y="3059591"/>
            <a:chExt cx="975023" cy="16504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85E61CB-B5EB-4178-9DC4-ADCC0649A89D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047F85-14D4-4426-8CD5-4FFC20AEFADD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1B27A8D-2622-4650-B023-22E60805DFD9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217BD3C-90DB-4AC6-BFBC-28753611E90D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3E3D976-3924-4DA8-89C7-73FA17F8EA9C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DABBF3-AC95-4E59-903F-6355F3D98F8B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12ECADF-24C5-4D6F-AC0A-282F5C6F0163}"/>
              </a:ext>
            </a:extLst>
          </p:cNvPr>
          <p:cNvGrpSpPr/>
          <p:nvPr/>
        </p:nvGrpSpPr>
        <p:grpSpPr>
          <a:xfrm>
            <a:off x="5839326" y="3036824"/>
            <a:ext cx="975023" cy="165044"/>
            <a:chOff x="1836360" y="3059591"/>
            <a:chExt cx="975023" cy="165044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54F70A-1556-4BDF-8749-EDB2E0E30DF1}"/>
                </a:ext>
              </a:extLst>
            </p:cNvPr>
            <p:cNvGrpSpPr/>
            <p:nvPr/>
          </p:nvGrpSpPr>
          <p:grpSpPr>
            <a:xfrm>
              <a:off x="2041336" y="3064529"/>
              <a:ext cx="565071" cy="157457"/>
              <a:chOff x="2127108" y="3064529"/>
              <a:chExt cx="565071" cy="157457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EF4AAD6-5186-4CA7-A7FA-156D9E9D4AA7}"/>
                  </a:ext>
                </a:extLst>
              </p:cNvPr>
              <p:cNvSpPr/>
              <p:nvPr/>
            </p:nvSpPr>
            <p:spPr>
              <a:xfrm>
                <a:off x="212710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6C528ED-4673-4B2B-A23C-707F9D41B9F6}"/>
                  </a:ext>
                </a:extLst>
              </p:cNvPr>
              <p:cNvSpPr/>
              <p:nvPr/>
            </p:nvSpPr>
            <p:spPr>
              <a:xfrm>
                <a:off x="2323872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D853D6-F507-44DB-A717-5D60BCD40A0E}"/>
                  </a:ext>
                </a:extLst>
              </p:cNvPr>
              <p:cNvSpPr/>
              <p:nvPr/>
            </p:nvSpPr>
            <p:spPr>
              <a:xfrm>
                <a:off x="2528848" y="3064529"/>
                <a:ext cx="163331" cy="157457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8A59B8E-2613-4420-BD43-8606C8C6537E}"/>
                </a:ext>
              </a:extLst>
            </p:cNvPr>
            <p:cNvSpPr/>
            <p:nvPr/>
          </p:nvSpPr>
          <p:spPr>
            <a:xfrm>
              <a:off x="2648052" y="3067178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EBD895C-2373-4C7E-A8E8-FA120F529CB7}"/>
                </a:ext>
              </a:extLst>
            </p:cNvPr>
            <p:cNvSpPr/>
            <p:nvPr/>
          </p:nvSpPr>
          <p:spPr>
            <a:xfrm>
              <a:off x="1836360" y="3059591"/>
              <a:ext cx="163331" cy="157457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3A80E48-8EE6-4A5B-8AA0-77D98E8CBD18}"/>
              </a:ext>
            </a:extLst>
          </p:cNvPr>
          <p:cNvGrpSpPr/>
          <p:nvPr/>
        </p:nvGrpSpPr>
        <p:grpSpPr>
          <a:xfrm>
            <a:off x="3469515" y="338646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53E6989F-35D4-4446-984C-1B97C33174B2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AFE6A1-2D2C-42B7-8AE7-3129DF4CFD41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: Top Corners Rounded 107">
              <a:extLst>
                <a:ext uri="{FF2B5EF4-FFF2-40B4-BE49-F238E27FC236}">
                  <a16:creationId xmlns:a16="http://schemas.microsoft.com/office/drawing/2014/main" id="{7FFE1D1F-F0B9-4A63-87FD-711981F842B6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6E83174-B338-4F47-A63D-749A33CDC441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F039D2A-FAAF-4FCB-BF40-A8F48BDFC84F}"/>
                </a:ext>
              </a:extLst>
            </p:cNvPr>
            <p:cNvGrpSpPr/>
            <p:nvPr/>
          </p:nvGrpSpPr>
          <p:grpSpPr>
            <a:xfrm>
              <a:off x="8212190" y="5097993"/>
              <a:ext cx="73669" cy="80967"/>
              <a:chOff x="8212190" y="5097993"/>
              <a:chExt cx="73669" cy="80967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0CD8DBB-4583-453A-9C11-2F03AA268C37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7993"/>
                <a:ext cx="0" cy="73670"/>
              </a:xfrm>
              <a:prstGeom prst="line">
                <a:avLst/>
              </a:prstGeom>
              <a:ln w="19050">
                <a:solidFill>
                  <a:srgbClr val="FFA9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B1555F6-56F9-4255-B394-C9EA273868AD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rgbClr val="FFA9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2115E7-D23B-47C3-8172-CB463BC4C9F3}"/>
              </a:ext>
            </a:extLst>
          </p:cNvPr>
          <p:cNvSpPr txBox="1"/>
          <p:nvPr/>
        </p:nvSpPr>
        <p:spPr>
          <a:xfrm>
            <a:off x="3469515" y="601117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2E280A-74C5-4FC2-92CC-F848CDC5CC31}"/>
              </a:ext>
            </a:extLst>
          </p:cNvPr>
          <p:cNvSpPr txBox="1"/>
          <p:nvPr/>
        </p:nvSpPr>
        <p:spPr>
          <a:xfrm>
            <a:off x="3607766" y="1538636"/>
            <a:ext cx="139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Seasonal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EEE25D-16A6-4B7C-BE23-18C2BACF7CE2}"/>
              </a:ext>
            </a:extLst>
          </p:cNvPr>
          <p:cNvGrpSpPr/>
          <p:nvPr/>
        </p:nvGrpSpPr>
        <p:grpSpPr>
          <a:xfrm>
            <a:off x="-9620594" y="3516199"/>
            <a:ext cx="20808118" cy="2949320"/>
            <a:chOff x="-9620594" y="3516199"/>
            <a:chExt cx="20808118" cy="294932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D4B878F-8909-466C-B631-0F3B19F02D36}"/>
                </a:ext>
              </a:extLst>
            </p:cNvPr>
            <p:cNvGrpSpPr/>
            <p:nvPr/>
          </p:nvGrpSpPr>
          <p:grpSpPr>
            <a:xfrm>
              <a:off x="1539081" y="3516199"/>
              <a:ext cx="9648443" cy="2931342"/>
              <a:chOff x="1331653" y="2517857"/>
              <a:chExt cx="2814876" cy="1175763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57CDB1A-6CE8-4DE3-9D88-55BFFD0B3BBD}"/>
                  </a:ext>
                </a:extLst>
              </p:cNvPr>
              <p:cNvGrpSpPr/>
              <p:nvPr/>
            </p:nvGrpSpPr>
            <p:grpSpPr>
              <a:xfrm>
                <a:off x="1331653" y="2517857"/>
                <a:ext cx="2743200" cy="1175763"/>
                <a:chOff x="1331653" y="2517857"/>
                <a:chExt cx="2743200" cy="1175763"/>
              </a:xfrm>
              <a:effectLst>
                <a:outerShdw blurRad="76200" dist="38100" dir="2700000" algn="t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F7EBD53-64D4-4D07-9F32-3B068262AF35}"/>
                    </a:ext>
                  </a:extLst>
                </p:cNvPr>
                <p:cNvSpPr/>
                <p:nvPr/>
              </p:nvSpPr>
              <p:spPr>
                <a:xfrm>
                  <a:off x="1331653" y="2517857"/>
                  <a:ext cx="2743200" cy="11757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AEEF0555-671D-4ADB-9E64-ABDF50CA3510}"/>
                    </a:ext>
                  </a:extLst>
                </p:cNvPr>
                <p:cNvSpPr/>
                <p:nvPr/>
              </p:nvSpPr>
              <p:spPr>
                <a:xfrm>
                  <a:off x="3789674" y="3339359"/>
                  <a:ext cx="285179" cy="354260"/>
                </a:xfrm>
                <a:custGeom>
                  <a:avLst/>
                  <a:gdLst>
                    <a:gd name="connsiteX0" fmla="*/ 464458 w 600767"/>
                    <a:gd name="connsiteY0" fmla="*/ 0 h 520116"/>
                    <a:gd name="connsiteX1" fmla="*/ 558063 w 600767"/>
                    <a:gd name="connsiteY1" fmla="*/ 9436 h 520116"/>
                    <a:gd name="connsiteX2" fmla="*/ 600767 w 600767"/>
                    <a:gd name="connsiteY2" fmla="*/ 22693 h 520116"/>
                    <a:gd name="connsiteX3" fmla="*/ 600767 w 600767"/>
                    <a:gd name="connsiteY3" fmla="*/ 520116 h 520116"/>
                    <a:gd name="connsiteX4" fmla="*/ 5611 w 600767"/>
                    <a:gd name="connsiteY4" fmla="*/ 520116 h 520116"/>
                    <a:gd name="connsiteX5" fmla="*/ 0 w 600767"/>
                    <a:gd name="connsiteY5" fmla="*/ 464458 h 520116"/>
                    <a:gd name="connsiteX6" fmla="*/ 464458 w 600767"/>
                    <a:gd name="connsiteY6" fmla="*/ 0 h 52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767" h="520116">
                      <a:moveTo>
                        <a:pt x="464458" y="0"/>
                      </a:moveTo>
                      <a:cubicBezTo>
                        <a:pt x="496522" y="0"/>
                        <a:pt x="527828" y="3249"/>
                        <a:pt x="558063" y="9436"/>
                      </a:cubicBezTo>
                      <a:lnTo>
                        <a:pt x="600767" y="22693"/>
                      </a:lnTo>
                      <a:lnTo>
                        <a:pt x="600767" y="520116"/>
                      </a:lnTo>
                      <a:lnTo>
                        <a:pt x="5611" y="520116"/>
                      </a:lnTo>
                      <a:lnTo>
                        <a:pt x="0" y="464458"/>
                      </a:lnTo>
                      <a:cubicBezTo>
                        <a:pt x="0" y="207945"/>
                        <a:pt x="207945" y="0"/>
                        <a:pt x="464458" y="0"/>
                      </a:cubicBezTo>
                      <a:close/>
                    </a:path>
                  </a:pathLst>
                </a:custGeom>
                <a:solidFill>
                  <a:srgbClr val="F252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529F82-A050-43B2-B153-426A83E04798}"/>
                  </a:ext>
                </a:extLst>
              </p:cNvPr>
              <p:cNvSpPr txBox="1"/>
              <p:nvPr/>
            </p:nvSpPr>
            <p:spPr>
              <a:xfrm>
                <a:off x="3741013" y="3433562"/>
                <a:ext cx="405516" cy="18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7B61302-359F-4EB5-A11D-7027104CD8B4}"/>
                  </a:ext>
                </a:extLst>
              </p:cNvPr>
              <p:cNvGrpSpPr/>
              <p:nvPr/>
            </p:nvGrpSpPr>
            <p:grpSpPr>
              <a:xfrm>
                <a:off x="1403329" y="2638734"/>
                <a:ext cx="2632983" cy="802440"/>
                <a:chOff x="1525249" y="3644332"/>
                <a:chExt cx="2632983" cy="802440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9331BDF-604E-46B5-B425-CD9F036FFFCB}"/>
                    </a:ext>
                  </a:extLst>
                </p:cNvPr>
                <p:cNvSpPr txBox="1"/>
                <p:nvPr/>
              </p:nvSpPr>
              <p:spPr>
                <a:xfrm>
                  <a:off x="1525249" y="3915940"/>
                  <a:ext cx="2632983" cy="5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When some workers have zero marginal productivity so that removal will not affect the volume of total output.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Basically overcrowding lead this type of unemployment.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endPara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27CAEE2-D5CD-407C-972D-DA179A947125}"/>
                    </a:ext>
                  </a:extLst>
                </p:cNvPr>
                <p:cNvSpPr txBox="1"/>
                <p:nvPr/>
              </p:nvSpPr>
              <p:spPr>
                <a:xfrm>
                  <a:off x="1525249" y="3644332"/>
                  <a:ext cx="2632983" cy="185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Disguised Unemployment:</a:t>
                  </a:r>
                </a:p>
              </p:txBody>
            </p: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71E407A-8D4D-452E-B81B-F8AB6BD6FF0E}"/>
                </a:ext>
              </a:extLst>
            </p:cNvPr>
            <p:cNvGrpSpPr/>
            <p:nvPr/>
          </p:nvGrpSpPr>
          <p:grpSpPr>
            <a:xfrm>
              <a:off x="-9620594" y="3534177"/>
              <a:ext cx="9648443" cy="2931342"/>
              <a:chOff x="1331653" y="2517857"/>
              <a:chExt cx="2814876" cy="117576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E3C1B51F-88D9-433F-A1A9-B3488A69E064}"/>
                  </a:ext>
                </a:extLst>
              </p:cNvPr>
              <p:cNvGrpSpPr/>
              <p:nvPr/>
            </p:nvGrpSpPr>
            <p:grpSpPr>
              <a:xfrm>
                <a:off x="1331653" y="2517857"/>
                <a:ext cx="2743200" cy="1175763"/>
                <a:chOff x="1331653" y="2517857"/>
                <a:chExt cx="2743200" cy="1175763"/>
              </a:xfrm>
              <a:effectLst>
                <a:outerShdw blurRad="76200" dist="38100" dir="2700000" algn="t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921903BC-A732-4699-BE2E-F448CB0DCC87}"/>
                    </a:ext>
                  </a:extLst>
                </p:cNvPr>
                <p:cNvSpPr/>
                <p:nvPr/>
              </p:nvSpPr>
              <p:spPr>
                <a:xfrm>
                  <a:off x="1331653" y="2517857"/>
                  <a:ext cx="2743200" cy="11757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D8BE4642-065C-49F7-8FEC-755A14CC510B}"/>
                    </a:ext>
                  </a:extLst>
                </p:cNvPr>
                <p:cNvSpPr/>
                <p:nvPr/>
              </p:nvSpPr>
              <p:spPr>
                <a:xfrm>
                  <a:off x="3789674" y="3339359"/>
                  <a:ext cx="285179" cy="354260"/>
                </a:xfrm>
                <a:custGeom>
                  <a:avLst/>
                  <a:gdLst>
                    <a:gd name="connsiteX0" fmla="*/ 464458 w 600767"/>
                    <a:gd name="connsiteY0" fmla="*/ 0 h 520116"/>
                    <a:gd name="connsiteX1" fmla="*/ 558063 w 600767"/>
                    <a:gd name="connsiteY1" fmla="*/ 9436 h 520116"/>
                    <a:gd name="connsiteX2" fmla="*/ 600767 w 600767"/>
                    <a:gd name="connsiteY2" fmla="*/ 22693 h 520116"/>
                    <a:gd name="connsiteX3" fmla="*/ 600767 w 600767"/>
                    <a:gd name="connsiteY3" fmla="*/ 520116 h 520116"/>
                    <a:gd name="connsiteX4" fmla="*/ 5611 w 600767"/>
                    <a:gd name="connsiteY4" fmla="*/ 520116 h 520116"/>
                    <a:gd name="connsiteX5" fmla="*/ 0 w 600767"/>
                    <a:gd name="connsiteY5" fmla="*/ 464458 h 520116"/>
                    <a:gd name="connsiteX6" fmla="*/ 464458 w 600767"/>
                    <a:gd name="connsiteY6" fmla="*/ 0 h 52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767" h="520116">
                      <a:moveTo>
                        <a:pt x="464458" y="0"/>
                      </a:moveTo>
                      <a:cubicBezTo>
                        <a:pt x="496522" y="0"/>
                        <a:pt x="527828" y="3249"/>
                        <a:pt x="558063" y="9436"/>
                      </a:cubicBezTo>
                      <a:lnTo>
                        <a:pt x="600767" y="22693"/>
                      </a:lnTo>
                      <a:lnTo>
                        <a:pt x="600767" y="520116"/>
                      </a:lnTo>
                      <a:lnTo>
                        <a:pt x="5611" y="520116"/>
                      </a:lnTo>
                      <a:lnTo>
                        <a:pt x="0" y="464458"/>
                      </a:lnTo>
                      <a:cubicBezTo>
                        <a:pt x="0" y="207945"/>
                        <a:pt x="207945" y="0"/>
                        <a:pt x="464458" y="0"/>
                      </a:cubicBezTo>
                      <a:close/>
                    </a:path>
                  </a:pathLst>
                </a:custGeom>
                <a:solidFill>
                  <a:srgbClr val="F252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761FB6F-068D-4EBC-A2BB-93FB21CCFF55}"/>
                  </a:ext>
                </a:extLst>
              </p:cNvPr>
              <p:cNvSpPr txBox="1"/>
              <p:nvPr/>
            </p:nvSpPr>
            <p:spPr>
              <a:xfrm>
                <a:off x="3741013" y="3433562"/>
                <a:ext cx="405516" cy="18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4186492D-6593-47EF-AF04-A53EA2C97B8F}"/>
                  </a:ext>
                </a:extLst>
              </p:cNvPr>
              <p:cNvGrpSpPr/>
              <p:nvPr/>
            </p:nvGrpSpPr>
            <p:grpSpPr>
              <a:xfrm>
                <a:off x="1403329" y="2638734"/>
                <a:ext cx="2632983" cy="678991"/>
                <a:chOff x="1525249" y="3644332"/>
                <a:chExt cx="2632983" cy="678991"/>
              </a:xfrm>
            </p:grpSpPr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DFA3608-F72D-4085-8175-618584CAAE63}"/>
                    </a:ext>
                  </a:extLst>
                </p:cNvPr>
                <p:cNvSpPr txBox="1"/>
                <p:nvPr/>
              </p:nvSpPr>
              <p:spPr>
                <a:xfrm>
                  <a:off x="1525249" y="3915940"/>
                  <a:ext cx="2386345" cy="407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Due to introduction of new machinery, improvement in methods of production, labor-saving devices etc. some workers tend to be replaced by machines.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E88441A5-7940-4504-8FC4-3296C65D6EF8}"/>
                    </a:ext>
                  </a:extLst>
                </p:cNvPr>
                <p:cNvSpPr txBox="1"/>
                <p:nvPr/>
              </p:nvSpPr>
              <p:spPr>
                <a:xfrm>
                  <a:off x="1525249" y="3644332"/>
                  <a:ext cx="2632983" cy="185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Technological Unemployment:</a:t>
                  </a: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8601A78-C4F7-4F7B-8A7F-C9B8648E6C7F}"/>
              </a:ext>
            </a:extLst>
          </p:cNvPr>
          <p:cNvGrpSpPr/>
          <p:nvPr/>
        </p:nvGrpSpPr>
        <p:grpSpPr>
          <a:xfrm>
            <a:off x="5441739" y="338645"/>
            <a:ext cx="1752146" cy="2627086"/>
            <a:chOff x="6826704" y="2762250"/>
            <a:chExt cx="1752146" cy="2627086"/>
          </a:xfrm>
          <a:solidFill>
            <a:schemeClr val="bg1"/>
          </a:solidFill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41FA3B53-1D41-4B45-AB5B-BDA4F4BDC489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3EDB2F1-922E-4B31-BB49-53AA59EAD152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grpFill/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: Top Corners Rounded 154">
              <a:extLst>
                <a:ext uri="{FF2B5EF4-FFF2-40B4-BE49-F238E27FC236}">
                  <a16:creationId xmlns:a16="http://schemas.microsoft.com/office/drawing/2014/main" id="{0CAFCE94-46D1-4ADA-87A3-CDAFB50F9F33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FA5B148-53A7-4F8C-8651-F6A742DC8CEB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5104E03-F933-4418-B3F7-BDC241E81360}"/>
                </a:ext>
              </a:extLst>
            </p:cNvPr>
            <p:cNvGrpSpPr/>
            <p:nvPr/>
          </p:nvGrpSpPr>
          <p:grpSpPr>
            <a:xfrm>
              <a:off x="8212190" y="5098787"/>
              <a:ext cx="73669" cy="80173"/>
              <a:chOff x="8212190" y="5098787"/>
              <a:chExt cx="73669" cy="80173"/>
            </a:xfrm>
            <a:grpFill/>
          </p:grpSpPr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1BE7031F-9F08-4875-9943-8928657E29C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8787"/>
                <a:ext cx="0" cy="73670"/>
              </a:xfrm>
              <a:prstGeom prst="line">
                <a:avLst/>
              </a:prstGeom>
              <a:grpFill/>
              <a:ln w="19050">
                <a:solidFill>
                  <a:srgbClr val="EF6E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B6DD2B5-19FB-4D23-BD0D-B636790F3ACC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grpFill/>
              <a:ln w="19050">
                <a:solidFill>
                  <a:srgbClr val="EF6E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A68D68-0A3D-432B-863C-D9BA00210357}"/>
              </a:ext>
            </a:extLst>
          </p:cNvPr>
          <p:cNvSpPr txBox="1"/>
          <p:nvPr/>
        </p:nvSpPr>
        <p:spPr>
          <a:xfrm>
            <a:off x="5451443" y="572491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BCECA-8F54-49ED-8F98-32362FAF4488}"/>
              </a:ext>
            </a:extLst>
          </p:cNvPr>
          <p:cNvSpPr txBox="1"/>
          <p:nvPr/>
        </p:nvSpPr>
        <p:spPr>
          <a:xfrm>
            <a:off x="5512535" y="1519583"/>
            <a:ext cx="139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Structural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A6475D8-094A-4DF5-8AE3-58CDB4133074}"/>
              </a:ext>
            </a:extLst>
          </p:cNvPr>
          <p:cNvGrpSpPr/>
          <p:nvPr/>
        </p:nvGrpSpPr>
        <p:grpSpPr>
          <a:xfrm>
            <a:off x="9505609" y="338645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0A1927BE-F47A-4EEF-BB38-EF9A76FAC7AF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695E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D246E31-FAB1-4914-8A46-A23716640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: Top Corners Rounded 163">
              <a:extLst>
                <a:ext uri="{FF2B5EF4-FFF2-40B4-BE49-F238E27FC236}">
                  <a16:creationId xmlns:a16="http://schemas.microsoft.com/office/drawing/2014/main" id="{090F0EA8-26C9-48F0-A566-6FD242ACD271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9AA8A6A-E7F1-4F17-AD59-2C0931CAAF09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2C2C3E6-ABD0-43BB-84E7-98DDBEF84138}"/>
                </a:ext>
              </a:extLst>
            </p:cNvPr>
            <p:cNvGrpSpPr/>
            <p:nvPr/>
          </p:nvGrpSpPr>
          <p:grpSpPr>
            <a:xfrm>
              <a:off x="8212190" y="5100375"/>
              <a:ext cx="73669" cy="73822"/>
              <a:chOff x="8212190" y="5100375"/>
              <a:chExt cx="73669" cy="73822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964B499-8386-4DE5-9C38-497E936B837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100375"/>
                <a:ext cx="0" cy="73670"/>
              </a:xfrm>
              <a:prstGeom prst="line">
                <a:avLst/>
              </a:prstGeom>
              <a:ln w="19050">
                <a:solidFill>
                  <a:srgbClr val="69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4E6D349-FA4D-4884-BA9C-53F60C06E8D6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37362"/>
                <a:ext cx="0" cy="73669"/>
              </a:xfrm>
              <a:prstGeom prst="line">
                <a:avLst/>
              </a:prstGeom>
              <a:ln w="19050">
                <a:solidFill>
                  <a:srgbClr val="69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B7DC763-4301-49F7-BED4-5DC1EC64DFA7}"/>
              </a:ext>
            </a:extLst>
          </p:cNvPr>
          <p:cNvSpPr txBox="1"/>
          <p:nvPr/>
        </p:nvSpPr>
        <p:spPr>
          <a:xfrm>
            <a:off x="9552509" y="60938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BD60CE-6CAA-4E19-9307-EB420B86E1F0}"/>
              </a:ext>
            </a:extLst>
          </p:cNvPr>
          <p:cNvSpPr txBox="1"/>
          <p:nvPr/>
        </p:nvSpPr>
        <p:spPr>
          <a:xfrm>
            <a:off x="9547130" y="1546223"/>
            <a:ext cx="1652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Technological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FA878E2-5B5D-4CC1-BF1F-C742367C2989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838AF20-6ED6-4EA9-9A92-B7D0E30380E1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DD9A4FE-DA9C-4A39-A39D-3298B95AE312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0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91354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7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29A3B0-48DB-4692-8B81-0631E1DAB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3048" cy="6864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7EDA5B-9DFF-4988-B300-D13F12C9E578}"/>
              </a:ext>
            </a:extLst>
          </p:cNvPr>
          <p:cNvSpPr txBox="1"/>
          <p:nvPr/>
        </p:nvSpPr>
        <p:spPr>
          <a:xfrm>
            <a:off x="1361038" y="2095011"/>
            <a:ext cx="54316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 dirty="0">
                <a:solidFill>
                  <a:srgbClr val="FD3265"/>
                </a:solidFill>
                <a:latin typeface="Tw Cen MT" panose="020B0602020104020603" pitchFamily="34" charset="0"/>
              </a:rPr>
              <a:t>Statistical Data</a:t>
            </a:r>
          </a:p>
        </p:txBody>
      </p:sp>
      <p:pic>
        <p:nvPicPr>
          <p:cNvPr id="2050" name="Picture 2" descr="List of Best unemployment - Hindi Memes">
            <a:extLst>
              <a:ext uri="{FF2B5EF4-FFF2-40B4-BE49-F238E27FC236}">
                <a16:creationId xmlns:a16="http://schemas.microsoft.com/office/drawing/2014/main" id="{854502AB-9649-4E96-BBE6-A2DA484A5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323" y="1303531"/>
            <a:ext cx="3594297" cy="43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A0FE32-E923-40A1-921B-4F62A7194310}"/>
              </a:ext>
            </a:extLst>
          </p:cNvPr>
          <p:cNvSpPr txBox="1"/>
          <p:nvPr/>
        </p:nvSpPr>
        <p:spPr>
          <a:xfrm>
            <a:off x="9679426" y="5705833"/>
            <a:ext cx="222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Source: Ahseeit.com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FF1422-C439-48E8-83F6-E4BC66109BAF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347818-4D8C-4781-B18E-868C64FCF522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37A2F7-83A0-416A-A1DD-F509184C78CD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19.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693831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FEF598E-F515-44AE-A9BB-7673E52DF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12" y="2367514"/>
            <a:ext cx="3435397" cy="2122970"/>
          </a:xfrm>
          <a:prstGeom prst="rect">
            <a:avLst/>
          </a:prstGeom>
          <a:effectLst>
            <a:glow rad="127000">
              <a:schemeClr val="bg1">
                <a:alpha val="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B435AF-B9E4-4F5E-811D-4BC3DF13A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17" y="2179352"/>
            <a:ext cx="4044368" cy="2499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3D36D-32C9-49C4-A1F1-6079647A6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8436"/>
            <a:ext cx="4880852" cy="3016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44EC6-B392-4C68-8C66-1F8406F56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52" y="1509152"/>
            <a:ext cx="6295131" cy="3814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8F9F98-E0A1-4A24-81F5-DCB41A07F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28" y="1210400"/>
            <a:ext cx="7191933" cy="44372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945F3AE-62BC-429C-A480-EE1893678105}"/>
              </a:ext>
            </a:extLst>
          </p:cNvPr>
          <p:cNvGrpSpPr/>
          <p:nvPr/>
        </p:nvGrpSpPr>
        <p:grpSpPr>
          <a:xfrm>
            <a:off x="414107" y="491940"/>
            <a:ext cx="1602081" cy="5893620"/>
            <a:chOff x="414107" y="491940"/>
            <a:chExt cx="1602081" cy="58936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A812C-6076-46E4-A274-38800D7A65D9}"/>
                </a:ext>
              </a:extLst>
            </p:cNvPr>
            <p:cNvSpPr/>
            <p:nvPr/>
          </p:nvSpPr>
          <p:spPr>
            <a:xfrm>
              <a:off x="414107" y="491940"/>
              <a:ext cx="1602081" cy="58936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6E2EE8-531A-46E9-A444-40FBADCCD22A}"/>
                </a:ext>
              </a:extLst>
            </p:cNvPr>
            <p:cNvSpPr/>
            <p:nvPr/>
          </p:nvSpPr>
          <p:spPr>
            <a:xfrm>
              <a:off x="628622" y="755633"/>
              <a:ext cx="1173049" cy="1239757"/>
            </a:xfrm>
            <a:prstGeom prst="rect">
              <a:avLst/>
            </a:prstGeom>
            <a:solidFill>
              <a:srgbClr val="F25245"/>
            </a:solidFill>
            <a:ln>
              <a:noFill/>
            </a:ln>
            <a:effectLst>
              <a:glow rad="127000">
                <a:schemeClr val="bg1"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CE1523-3B75-4489-ADE7-CC1FCF3C3E25}"/>
                </a:ext>
              </a:extLst>
            </p:cNvPr>
            <p:cNvSpPr/>
            <p:nvPr/>
          </p:nvSpPr>
          <p:spPr>
            <a:xfrm>
              <a:off x="628620" y="4523044"/>
              <a:ext cx="1173049" cy="1239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CAB1B5E-3C03-4A67-9CBF-7A1E265C7B1A}"/>
                </a:ext>
              </a:extLst>
            </p:cNvPr>
            <p:cNvSpPr/>
            <p:nvPr/>
          </p:nvSpPr>
          <p:spPr>
            <a:xfrm>
              <a:off x="628621" y="2587910"/>
              <a:ext cx="1173049" cy="1239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DB35723-A063-41D6-8CBA-D29DBA5EEF84}"/>
              </a:ext>
            </a:extLst>
          </p:cNvPr>
          <p:cNvSpPr txBox="1"/>
          <p:nvPr/>
        </p:nvSpPr>
        <p:spPr>
          <a:xfrm>
            <a:off x="602159" y="1095199"/>
            <a:ext cx="1219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1.Month-wise rate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64247D-8689-40DC-BC0B-965838BCF7E3}"/>
              </a:ext>
            </a:extLst>
          </p:cNvPr>
          <p:cNvSpPr txBox="1"/>
          <p:nvPr/>
        </p:nvSpPr>
        <p:spPr>
          <a:xfrm>
            <a:off x="589902" y="2964881"/>
            <a:ext cx="1219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Verdana" panose="020B0604030504040204" pitchFamily="34" charset="0"/>
                <a:ea typeface="Verdana" panose="020B0604030504040204" pitchFamily="34" charset="0"/>
              </a:rPr>
              <a:t>2.Week-wise rate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1559CD-2B40-4E67-9CF4-B66CC28D9E03}"/>
              </a:ext>
            </a:extLst>
          </p:cNvPr>
          <p:cNvSpPr txBox="1"/>
          <p:nvPr/>
        </p:nvSpPr>
        <p:spPr>
          <a:xfrm>
            <a:off x="628620" y="4773590"/>
            <a:ext cx="1219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Verdana" panose="020B0604030504040204" pitchFamily="34" charset="0"/>
                <a:ea typeface="Verdana" panose="020B0604030504040204" pitchFamily="34" charset="0"/>
              </a:rPr>
              <a:t>3.After COVID-19 rate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ECE1AC-EBFF-46DF-BFB3-FC824E00110C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D55FAB5-EE8B-4B68-86B8-4D5A1A7152FD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3A55D4-C2E6-494B-91E5-5601A134CD7C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20.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06064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29A3B0-48DB-4692-8B81-0631E1DAB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F790483-FCF9-432A-B7A6-E1C6C7313116}"/>
              </a:ext>
            </a:extLst>
          </p:cNvPr>
          <p:cNvGrpSpPr/>
          <p:nvPr/>
        </p:nvGrpSpPr>
        <p:grpSpPr>
          <a:xfrm>
            <a:off x="2339551" y="967845"/>
            <a:ext cx="8892587" cy="4462760"/>
            <a:chOff x="2898844" y="950090"/>
            <a:chExt cx="8892587" cy="44627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7EDA5B-9DFF-4988-B300-D13F12C9E578}"/>
                </a:ext>
              </a:extLst>
            </p:cNvPr>
            <p:cNvSpPr txBox="1"/>
            <p:nvPr/>
          </p:nvSpPr>
          <p:spPr>
            <a:xfrm>
              <a:off x="3051524" y="950090"/>
              <a:ext cx="77169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i="1" dirty="0">
                  <a:solidFill>
                    <a:srgbClr val="FD3265"/>
                  </a:solidFill>
                  <a:latin typeface="Tw Cen MT" panose="020B0602020104020603" pitchFamily="34" charset="0"/>
                </a:rPr>
                <a:t>Prepared By: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0E4DE3-5960-4EB0-93E4-A31589DFC58D}"/>
                </a:ext>
              </a:extLst>
            </p:cNvPr>
            <p:cNvSpPr txBox="1"/>
            <p:nvPr/>
          </p:nvSpPr>
          <p:spPr>
            <a:xfrm>
              <a:off x="2898844" y="2273529"/>
              <a:ext cx="8892587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i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Aditya </a:t>
              </a:r>
              <a:r>
                <a:rPr lang="en-US" sz="6600" b="1" i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Sonawane</a:t>
              </a:r>
              <a:r>
                <a:rPr lang="en-US" sz="6600" b="1" i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(21101) and Shubham (21118)</a:t>
              </a:r>
            </a:p>
            <a:p>
              <a:r>
                <a:rPr lang="en-US" sz="6600" b="1" i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E1 Batch.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F7A818-8295-4923-AAF1-828E53C2AFB3}"/>
              </a:ext>
            </a:extLst>
          </p:cNvPr>
          <p:cNvGrpSpPr/>
          <p:nvPr/>
        </p:nvGrpSpPr>
        <p:grpSpPr>
          <a:xfrm>
            <a:off x="11791432" y="6463526"/>
            <a:ext cx="300049" cy="287470"/>
            <a:chOff x="11791432" y="6463526"/>
            <a:chExt cx="300049" cy="28747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9B20B33-3815-4A67-8FAD-D8F690A56B10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8423E2-C73E-4B1D-B0BC-CF1DA0087D77}"/>
                </a:ext>
              </a:extLst>
            </p:cNvPr>
            <p:cNvSpPr txBox="1"/>
            <p:nvPr/>
          </p:nvSpPr>
          <p:spPr>
            <a:xfrm>
              <a:off x="11791433" y="6463526"/>
              <a:ext cx="300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5646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FEF598E-F515-44AE-A9BB-7673E52DF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19" y="2225061"/>
            <a:ext cx="3431079" cy="2120302"/>
          </a:xfrm>
          <a:prstGeom prst="rect">
            <a:avLst/>
          </a:prstGeom>
          <a:effectLst>
            <a:glow rad="127000">
              <a:schemeClr val="bg1">
                <a:alpha val="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B435AF-B9E4-4F5E-811D-4BC3DF13A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073" y="1888146"/>
            <a:ext cx="4521476" cy="2794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3D36D-32C9-49C4-A1F1-6079647A6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772" y="1350036"/>
            <a:ext cx="6263021" cy="3870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44EC6-B392-4C68-8C66-1F8406F56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26" y="1022038"/>
            <a:ext cx="7976079" cy="4833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8F9F98-E0A1-4A24-81F5-DCB41A07F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45021" y="1197944"/>
            <a:ext cx="7191933" cy="4437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AEFB18-D0FE-4A06-9C9D-051CE8008ED1}"/>
              </a:ext>
            </a:extLst>
          </p:cNvPr>
          <p:cNvGrpSpPr/>
          <p:nvPr/>
        </p:nvGrpSpPr>
        <p:grpSpPr>
          <a:xfrm>
            <a:off x="414107" y="491940"/>
            <a:ext cx="1602081" cy="5893620"/>
            <a:chOff x="414107" y="491940"/>
            <a:chExt cx="1602081" cy="58936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8F403C-45A3-4841-94CA-4AAD477A0BD0}"/>
                </a:ext>
              </a:extLst>
            </p:cNvPr>
            <p:cNvSpPr/>
            <p:nvPr/>
          </p:nvSpPr>
          <p:spPr>
            <a:xfrm>
              <a:off x="414107" y="491940"/>
              <a:ext cx="1602081" cy="58936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710DD6-47DD-4C4B-91F1-8D72F86B5469}"/>
                </a:ext>
              </a:extLst>
            </p:cNvPr>
            <p:cNvSpPr/>
            <p:nvPr/>
          </p:nvSpPr>
          <p:spPr>
            <a:xfrm>
              <a:off x="628622" y="755633"/>
              <a:ext cx="1173049" cy="1239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B1FE6F-5A86-4238-B145-1BB2BDD8A1B0}"/>
                </a:ext>
              </a:extLst>
            </p:cNvPr>
            <p:cNvSpPr/>
            <p:nvPr/>
          </p:nvSpPr>
          <p:spPr>
            <a:xfrm>
              <a:off x="628620" y="4523044"/>
              <a:ext cx="1173049" cy="1239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359762-530E-4F5D-9B11-9BF42E1217D9}"/>
                </a:ext>
              </a:extLst>
            </p:cNvPr>
            <p:cNvSpPr/>
            <p:nvPr/>
          </p:nvSpPr>
          <p:spPr>
            <a:xfrm>
              <a:off x="628621" y="2587910"/>
              <a:ext cx="1173049" cy="1239757"/>
            </a:xfrm>
            <a:prstGeom prst="rect">
              <a:avLst/>
            </a:prstGeom>
            <a:solidFill>
              <a:srgbClr val="3BBEBE"/>
            </a:solidFill>
            <a:ln>
              <a:noFill/>
            </a:ln>
            <a:effectLst>
              <a:glow rad="127000">
                <a:schemeClr val="bg1"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14BB7FC-6455-4113-B2B2-A3D54866BD57}"/>
              </a:ext>
            </a:extLst>
          </p:cNvPr>
          <p:cNvSpPr txBox="1"/>
          <p:nvPr/>
        </p:nvSpPr>
        <p:spPr>
          <a:xfrm>
            <a:off x="602159" y="1095199"/>
            <a:ext cx="1219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Verdana" panose="020B0604030504040204" pitchFamily="34" charset="0"/>
                <a:ea typeface="Verdana" panose="020B0604030504040204" pitchFamily="34" charset="0"/>
              </a:rPr>
              <a:t>1.Month-wise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39A876-EDBD-43FF-B99A-81B0B95176A1}"/>
              </a:ext>
            </a:extLst>
          </p:cNvPr>
          <p:cNvSpPr txBox="1"/>
          <p:nvPr/>
        </p:nvSpPr>
        <p:spPr>
          <a:xfrm>
            <a:off x="589902" y="2964881"/>
            <a:ext cx="1219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2.Week-wise 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98592-7B4B-4627-AABD-4590ABBBD254}"/>
              </a:ext>
            </a:extLst>
          </p:cNvPr>
          <p:cNvSpPr txBox="1"/>
          <p:nvPr/>
        </p:nvSpPr>
        <p:spPr>
          <a:xfrm>
            <a:off x="628620" y="4773590"/>
            <a:ext cx="1219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Verdana" panose="020B0604030504040204" pitchFamily="34" charset="0"/>
                <a:ea typeface="Verdana" panose="020B0604030504040204" pitchFamily="34" charset="0"/>
              </a:rPr>
              <a:t>3.After COVID-19 rate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809C50-C1DF-4C86-9ED1-AFA8786DB340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CD56CC-B5BE-4C76-9779-A3B0F565F8D2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C501AA-F450-43A2-8C57-035CABE9CE37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21.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6972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FEF598E-F515-44AE-A9BB-7673E52DF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61" y="1762299"/>
            <a:ext cx="4815701" cy="2975956"/>
          </a:xfrm>
          <a:prstGeom prst="rect">
            <a:avLst/>
          </a:prstGeom>
          <a:effectLst>
            <a:glow rad="127000">
              <a:schemeClr val="bg1">
                <a:alpha val="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B435AF-B9E4-4F5E-811D-4BC3DF13A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654" y="1462487"/>
            <a:ext cx="5786017" cy="3575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3D36D-32C9-49C4-A1F1-6079647A6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701" y="964513"/>
            <a:ext cx="7976079" cy="4928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44EC6-B392-4C68-8C66-1F8406F56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4865" y="1012288"/>
            <a:ext cx="7976079" cy="483342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F2A920D-DDE8-4551-B33B-939F9AF0C6E0}"/>
              </a:ext>
            </a:extLst>
          </p:cNvPr>
          <p:cNvGrpSpPr/>
          <p:nvPr/>
        </p:nvGrpSpPr>
        <p:grpSpPr>
          <a:xfrm>
            <a:off x="383139" y="482190"/>
            <a:ext cx="1602081" cy="5893620"/>
            <a:chOff x="414107" y="491940"/>
            <a:chExt cx="1602081" cy="58936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2B7B7-D063-4952-9FA1-A4D7A29E25A2}"/>
                </a:ext>
              </a:extLst>
            </p:cNvPr>
            <p:cNvSpPr/>
            <p:nvPr/>
          </p:nvSpPr>
          <p:spPr>
            <a:xfrm>
              <a:off x="414107" y="491940"/>
              <a:ext cx="1602081" cy="58936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762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0B5DE5-FC69-4622-B7D2-30035D8830B0}"/>
                </a:ext>
              </a:extLst>
            </p:cNvPr>
            <p:cNvSpPr/>
            <p:nvPr/>
          </p:nvSpPr>
          <p:spPr>
            <a:xfrm>
              <a:off x="628622" y="755633"/>
              <a:ext cx="1173049" cy="1239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F29A0D-AE29-44DA-907B-3D824ACC9E67}"/>
                </a:ext>
              </a:extLst>
            </p:cNvPr>
            <p:cNvSpPr/>
            <p:nvPr/>
          </p:nvSpPr>
          <p:spPr>
            <a:xfrm>
              <a:off x="628620" y="4523044"/>
              <a:ext cx="1173049" cy="1239757"/>
            </a:xfrm>
            <a:prstGeom prst="rect">
              <a:avLst/>
            </a:prstGeom>
            <a:solidFill>
              <a:srgbClr val="EF6E9A"/>
            </a:solidFill>
            <a:ln>
              <a:noFill/>
            </a:ln>
            <a:effectLst>
              <a:glow rad="127000">
                <a:schemeClr val="bg1"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D72566-F054-4DDC-9480-855961058ED6}"/>
                </a:ext>
              </a:extLst>
            </p:cNvPr>
            <p:cNvSpPr/>
            <p:nvPr/>
          </p:nvSpPr>
          <p:spPr>
            <a:xfrm>
              <a:off x="628621" y="2587910"/>
              <a:ext cx="1173049" cy="1239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27F855-C2CA-400C-84F3-6A29255A80DD}"/>
              </a:ext>
            </a:extLst>
          </p:cNvPr>
          <p:cNvSpPr txBox="1"/>
          <p:nvPr/>
        </p:nvSpPr>
        <p:spPr>
          <a:xfrm>
            <a:off x="602159" y="1095199"/>
            <a:ext cx="1219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Verdana" panose="020B0604030504040204" pitchFamily="34" charset="0"/>
                <a:ea typeface="Verdana" panose="020B0604030504040204" pitchFamily="34" charset="0"/>
              </a:rPr>
              <a:t>1.Month-wise 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6965DD-C400-44FC-BB83-C537DBEE7E3F}"/>
              </a:ext>
            </a:extLst>
          </p:cNvPr>
          <p:cNvSpPr txBox="1"/>
          <p:nvPr/>
        </p:nvSpPr>
        <p:spPr>
          <a:xfrm>
            <a:off x="589902" y="2964881"/>
            <a:ext cx="1219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Verdana" panose="020B0604030504040204" pitchFamily="34" charset="0"/>
                <a:ea typeface="Verdana" panose="020B0604030504040204" pitchFamily="34" charset="0"/>
              </a:rPr>
              <a:t>2.Week-wise 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16490-7F21-4DA3-B257-154B7529B1D3}"/>
              </a:ext>
            </a:extLst>
          </p:cNvPr>
          <p:cNvSpPr txBox="1"/>
          <p:nvPr/>
        </p:nvSpPr>
        <p:spPr>
          <a:xfrm>
            <a:off x="628620" y="4773590"/>
            <a:ext cx="1219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3.After COVID-19 rate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4EE416-141F-4D10-8940-E4487740BF0A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F6C2082-5036-44AD-857A-AA6226AABBF6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745BB2-421D-4A30-BEA5-1F3D91387A20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22.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418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F67820-334D-4285-8010-9A176698B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23390A-F646-4E4E-A4E5-4D4DDDACB5C6}"/>
              </a:ext>
            </a:extLst>
          </p:cNvPr>
          <p:cNvSpPr txBox="1"/>
          <p:nvPr/>
        </p:nvSpPr>
        <p:spPr>
          <a:xfrm>
            <a:off x="2215676" y="53789"/>
            <a:ext cx="77606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Causes of Unemployment</a:t>
            </a:r>
          </a:p>
        </p:txBody>
      </p:sp>
      <p:pic>
        <p:nvPicPr>
          <p:cNvPr id="1026" name="Picture 2" descr="View: Here's what we know for sure about jobs in India - The Economic Times">
            <a:extLst>
              <a:ext uri="{FF2B5EF4-FFF2-40B4-BE49-F238E27FC236}">
                <a16:creationId xmlns:a16="http://schemas.microsoft.com/office/drawing/2014/main" id="{F709D4B4-5B30-4B5F-9454-6C4AC7F99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434" y="2908345"/>
            <a:ext cx="4505403" cy="3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D005AA-05B1-4E08-8DA0-8DA32DF740CE}"/>
              </a:ext>
            </a:extLst>
          </p:cNvPr>
          <p:cNvSpPr txBox="1"/>
          <p:nvPr/>
        </p:nvSpPr>
        <p:spPr>
          <a:xfrm>
            <a:off x="6201014" y="6434879"/>
            <a:ext cx="268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Source: economic times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3554E6-5FC3-4381-AA21-D15F74B5D9C3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490A1C-7C47-4A9B-BC40-5E6442F957FC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E34822-5580-4DB2-8A7A-3A67BFC7985C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23.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70780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EAF415-2994-4E40-9231-200242DF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23390A-F646-4E4E-A4E5-4D4DDDACB5C6}"/>
              </a:ext>
            </a:extLst>
          </p:cNvPr>
          <p:cNvSpPr txBox="1"/>
          <p:nvPr/>
        </p:nvSpPr>
        <p:spPr>
          <a:xfrm>
            <a:off x="276625" y="735834"/>
            <a:ext cx="529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Causes of Unemployment…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13D40-2473-4A0C-A4C9-81BBB4ADD45A}"/>
              </a:ext>
            </a:extLst>
          </p:cNvPr>
          <p:cNvSpPr txBox="1"/>
          <p:nvPr/>
        </p:nvSpPr>
        <p:spPr>
          <a:xfrm>
            <a:off x="684359" y="1994887"/>
            <a:ext cx="6400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1. Illiteracy</a:t>
            </a:r>
          </a:p>
          <a:p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2. Rapid Population growth</a:t>
            </a:r>
          </a:p>
          <a:p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3. Demand for highly skilled labours.</a:t>
            </a:r>
          </a:p>
          <a:p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4. Global competition.</a:t>
            </a:r>
          </a:p>
          <a:p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5. Changing Technology.</a:t>
            </a:r>
          </a:p>
          <a:p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6. Economic Inflation.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376D1-F814-4026-968A-C8731D44C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679" y="1835788"/>
            <a:ext cx="4924404" cy="354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4FB0C6-0529-415F-B748-452E38FC2AE5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BC51E6-7DB9-4715-8F46-A782488B17D0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C65F2C-044E-4DE4-BAB4-ED2063FC12E3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24.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41417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EAF415-2994-4E40-9231-200242DF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23390A-F646-4E4E-A4E5-4D4DDDACB5C6}"/>
              </a:ext>
            </a:extLst>
          </p:cNvPr>
          <p:cNvSpPr txBox="1"/>
          <p:nvPr/>
        </p:nvSpPr>
        <p:spPr>
          <a:xfrm>
            <a:off x="-691565" y="883664"/>
            <a:ext cx="7028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Causes of Unemployment…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13CCE-4A7D-4614-BD9B-CAFF2D3F9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7" y="1846194"/>
            <a:ext cx="5991225" cy="3688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F111CB-5E60-4DE2-A004-5E4511245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752" y="1833127"/>
            <a:ext cx="3076575" cy="371496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9F7701-37A2-4AEE-B91C-31EB4A030652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A85B16-9F0B-4554-8A98-3E81B1014796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69DB4A-E146-4086-A352-223779765706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25.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99397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EAF415-2994-4E40-9231-200242DF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23390A-F646-4E4E-A4E5-4D4DDDACB5C6}"/>
              </a:ext>
            </a:extLst>
          </p:cNvPr>
          <p:cNvSpPr txBox="1"/>
          <p:nvPr/>
        </p:nvSpPr>
        <p:spPr>
          <a:xfrm>
            <a:off x="2092731" y="1718503"/>
            <a:ext cx="77606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Role of Government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AC0976-F41E-4BFA-98EB-460B05A905A4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03EBE8B-96CB-4620-92E6-A9301EFC53B5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EA2E1B-334D-448B-895F-52CE434C8520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26.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43469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A0F09EA-8AE3-48CA-9F77-751AC735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3" y="17784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1AC03-F9C1-4777-ACFD-CD76C71ABF5D}"/>
              </a:ext>
            </a:extLst>
          </p:cNvPr>
          <p:cNvSpPr txBox="1"/>
          <p:nvPr/>
        </p:nvSpPr>
        <p:spPr>
          <a:xfrm>
            <a:off x="1272381" y="762871"/>
            <a:ext cx="8014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Policies</a:t>
            </a:r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4EA6B4-7165-4DEE-AE44-06E1A117859B}"/>
              </a:ext>
            </a:extLst>
          </p:cNvPr>
          <p:cNvGrpSpPr/>
          <p:nvPr/>
        </p:nvGrpSpPr>
        <p:grpSpPr>
          <a:xfrm>
            <a:off x="1272381" y="1792175"/>
            <a:ext cx="10220300" cy="4463856"/>
            <a:chOff x="1331653" y="2517857"/>
            <a:chExt cx="2981712" cy="1790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0588168-8FD3-4D6D-9776-7E9AAEAD75F4}"/>
                </a:ext>
              </a:extLst>
            </p:cNvPr>
            <p:cNvGrpSpPr/>
            <p:nvPr/>
          </p:nvGrpSpPr>
          <p:grpSpPr>
            <a:xfrm>
              <a:off x="1331653" y="2517857"/>
              <a:ext cx="2910627" cy="1607832"/>
              <a:chOff x="1331653" y="2517857"/>
              <a:chExt cx="2910627" cy="1607832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BE64CF5-50EA-4F7A-A880-E3C09C8821FE}"/>
                  </a:ext>
                </a:extLst>
              </p:cNvPr>
              <p:cNvSpPr/>
              <p:nvPr/>
            </p:nvSpPr>
            <p:spPr>
              <a:xfrm>
                <a:off x="1331653" y="2517857"/>
                <a:ext cx="2910627" cy="16078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CE5D337-412D-48D6-8F47-77D986F41724}"/>
                  </a:ext>
                </a:extLst>
              </p:cNvPr>
              <p:cNvSpPr/>
              <p:nvPr/>
            </p:nvSpPr>
            <p:spPr>
              <a:xfrm>
                <a:off x="3954573" y="3771429"/>
                <a:ext cx="285179" cy="354260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AC90D0-6AD3-4604-B349-78F3806C55EA}"/>
                </a:ext>
              </a:extLst>
            </p:cNvPr>
            <p:cNvSpPr txBox="1"/>
            <p:nvPr/>
          </p:nvSpPr>
          <p:spPr>
            <a:xfrm>
              <a:off x="3907849" y="3846647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4E781F-CF5A-4AED-83CD-87DDFCA7AFA7}"/>
                </a:ext>
              </a:extLst>
            </p:cNvPr>
            <p:cNvGrpSpPr/>
            <p:nvPr/>
          </p:nvGrpSpPr>
          <p:grpSpPr>
            <a:xfrm>
              <a:off x="1386761" y="2638734"/>
              <a:ext cx="2649551" cy="1379943"/>
              <a:chOff x="1508681" y="3644332"/>
              <a:chExt cx="2649551" cy="137994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D4786F-0B7B-4F39-B5C7-44E1A92E64A0}"/>
                  </a:ext>
                </a:extLst>
              </p:cNvPr>
              <p:cNvSpPr txBox="1"/>
              <p:nvPr/>
            </p:nvSpPr>
            <p:spPr>
              <a:xfrm>
                <a:off x="1508681" y="3876196"/>
                <a:ext cx="2632983" cy="1148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Enacted in 2005 as a job guarantee scheme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Launched on February 2, 2006, implemented in a phased manner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Gram Panchayat (No contractors)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Rs 30,000 crores has been allocated as budget for NREGA in 2012 – 2013.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100 day scheme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If work is not provided within 15 days of applying, applicants are entitled to an unemployment allowance.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Corruption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Economists opinion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F0D76-3372-411B-A15C-DE0FAD5EB72F}"/>
                  </a:ext>
                </a:extLst>
              </p:cNvPr>
              <p:cNvSpPr txBox="1"/>
              <p:nvPr/>
            </p:nvSpPr>
            <p:spPr>
              <a:xfrm>
                <a:off x="1525249" y="3644332"/>
                <a:ext cx="2632983" cy="18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NREGA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3AB1F2-ABCF-47E7-B514-8F84BC43653C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4D4CAC-C6D6-4FF7-B69D-D7112B1CB64B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C1D380-24DC-4E05-89F7-E7DDCA2BBD04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27.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031691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699EB17-B72B-4839-86C5-7757826A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3B1C41-4C58-49F6-A9CD-9E1C9D40E580}"/>
              </a:ext>
            </a:extLst>
          </p:cNvPr>
          <p:cNvSpPr txBox="1"/>
          <p:nvPr/>
        </p:nvSpPr>
        <p:spPr>
          <a:xfrm>
            <a:off x="706930" y="886129"/>
            <a:ext cx="277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Policies…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765F15-C1C0-4D99-AF77-6CAC764E3390}"/>
              </a:ext>
            </a:extLst>
          </p:cNvPr>
          <p:cNvGrpSpPr/>
          <p:nvPr/>
        </p:nvGrpSpPr>
        <p:grpSpPr>
          <a:xfrm>
            <a:off x="-10220300" y="1790282"/>
            <a:ext cx="21635866" cy="4008551"/>
            <a:chOff x="-10220300" y="1790282"/>
            <a:chExt cx="21635866" cy="40085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98474-5266-4A3E-A94A-DE10F65DC531}"/>
                </a:ext>
              </a:extLst>
            </p:cNvPr>
            <p:cNvGrpSpPr/>
            <p:nvPr/>
          </p:nvGrpSpPr>
          <p:grpSpPr>
            <a:xfrm>
              <a:off x="-10220300" y="1790282"/>
              <a:ext cx="10220300" cy="4008551"/>
              <a:chOff x="1331653" y="2517857"/>
              <a:chExt cx="2981712" cy="160783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DA262C1-DDD6-42B4-933C-DE9B5D1E15EA}"/>
                  </a:ext>
                </a:extLst>
              </p:cNvPr>
              <p:cNvGrpSpPr/>
              <p:nvPr/>
            </p:nvGrpSpPr>
            <p:grpSpPr>
              <a:xfrm>
                <a:off x="1331653" y="2517857"/>
                <a:ext cx="2910627" cy="1607832"/>
                <a:chOff x="1331653" y="2517857"/>
                <a:chExt cx="2910627" cy="1607832"/>
              </a:xfrm>
              <a:effectLst>
                <a:outerShdw blurRad="76200" dist="38100" dir="2700000" algn="t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073EB34-79F1-4D9E-BB46-1E8C3901884D}"/>
                    </a:ext>
                  </a:extLst>
                </p:cNvPr>
                <p:cNvSpPr/>
                <p:nvPr/>
              </p:nvSpPr>
              <p:spPr>
                <a:xfrm>
                  <a:off x="1331653" y="2517857"/>
                  <a:ext cx="2910627" cy="16078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4268195-3626-4300-BEDE-4C77022D22A1}"/>
                    </a:ext>
                  </a:extLst>
                </p:cNvPr>
                <p:cNvSpPr/>
                <p:nvPr/>
              </p:nvSpPr>
              <p:spPr>
                <a:xfrm>
                  <a:off x="3954573" y="3771429"/>
                  <a:ext cx="285179" cy="354260"/>
                </a:xfrm>
                <a:custGeom>
                  <a:avLst/>
                  <a:gdLst>
                    <a:gd name="connsiteX0" fmla="*/ 464458 w 600767"/>
                    <a:gd name="connsiteY0" fmla="*/ 0 h 520116"/>
                    <a:gd name="connsiteX1" fmla="*/ 558063 w 600767"/>
                    <a:gd name="connsiteY1" fmla="*/ 9436 h 520116"/>
                    <a:gd name="connsiteX2" fmla="*/ 600767 w 600767"/>
                    <a:gd name="connsiteY2" fmla="*/ 22693 h 520116"/>
                    <a:gd name="connsiteX3" fmla="*/ 600767 w 600767"/>
                    <a:gd name="connsiteY3" fmla="*/ 520116 h 520116"/>
                    <a:gd name="connsiteX4" fmla="*/ 5611 w 600767"/>
                    <a:gd name="connsiteY4" fmla="*/ 520116 h 520116"/>
                    <a:gd name="connsiteX5" fmla="*/ 0 w 600767"/>
                    <a:gd name="connsiteY5" fmla="*/ 464458 h 520116"/>
                    <a:gd name="connsiteX6" fmla="*/ 464458 w 600767"/>
                    <a:gd name="connsiteY6" fmla="*/ 0 h 52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767" h="520116">
                      <a:moveTo>
                        <a:pt x="464458" y="0"/>
                      </a:moveTo>
                      <a:cubicBezTo>
                        <a:pt x="496522" y="0"/>
                        <a:pt x="527828" y="3249"/>
                        <a:pt x="558063" y="9436"/>
                      </a:cubicBezTo>
                      <a:lnTo>
                        <a:pt x="600767" y="22693"/>
                      </a:lnTo>
                      <a:lnTo>
                        <a:pt x="600767" y="520116"/>
                      </a:lnTo>
                      <a:lnTo>
                        <a:pt x="5611" y="520116"/>
                      </a:lnTo>
                      <a:lnTo>
                        <a:pt x="0" y="464458"/>
                      </a:lnTo>
                      <a:cubicBezTo>
                        <a:pt x="0" y="207945"/>
                        <a:pt x="207945" y="0"/>
                        <a:pt x="464458" y="0"/>
                      </a:cubicBezTo>
                      <a:close/>
                    </a:path>
                  </a:pathLst>
                </a:custGeom>
                <a:solidFill>
                  <a:srgbClr val="F252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796EC2-3477-4920-95BA-710ACDEF1108}"/>
                  </a:ext>
                </a:extLst>
              </p:cNvPr>
              <p:cNvSpPr txBox="1"/>
              <p:nvPr/>
            </p:nvSpPr>
            <p:spPr>
              <a:xfrm>
                <a:off x="3907849" y="3846647"/>
                <a:ext cx="405516" cy="18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EFAD000-2E54-4ED3-8739-8E67866A2A80}"/>
                  </a:ext>
                </a:extLst>
              </p:cNvPr>
              <p:cNvGrpSpPr/>
              <p:nvPr/>
            </p:nvGrpSpPr>
            <p:grpSpPr>
              <a:xfrm>
                <a:off x="1354176" y="2638734"/>
                <a:ext cx="2682136" cy="1438746"/>
                <a:chOff x="1476096" y="3644332"/>
                <a:chExt cx="2682136" cy="143874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3FADF93-DB84-431B-8EA7-8E2AF4202AA0}"/>
                    </a:ext>
                  </a:extLst>
                </p:cNvPr>
                <p:cNvSpPr txBox="1"/>
                <p:nvPr/>
              </p:nvSpPr>
              <p:spPr>
                <a:xfrm>
                  <a:off x="1476096" y="3811550"/>
                  <a:ext cx="2632983" cy="1271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Prime Minister’s Employment Generation </a:t>
                  </a:r>
                  <a:r>
                    <a:rPr lang="en-US" sz="2000" dirty="0" err="1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Programme</a:t>
                  </a: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 (PMEGP) came into effect by merging the two schemes that were in operation till 31.03.2008 namely Prime Minister's Rozgar Yojana (PMRY) &amp; Rural Employment Generation </a:t>
                  </a:r>
                  <a:r>
                    <a:rPr lang="en-US" sz="2000" dirty="0" err="1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Programme</a:t>
                  </a: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(REGP). </a:t>
                  </a:r>
                </a:p>
                <a:p>
                  <a:pPr marL="342900" indent="-34290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PMEGP is a central sector scheme administered by the Ministry of Micro, Small and Medium Enterprises (</a:t>
                  </a:r>
                  <a:r>
                    <a:rPr lang="en-US" sz="2000" dirty="0" err="1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MoMSME</a:t>
                  </a: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). </a:t>
                  </a:r>
                </a:p>
                <a:p>
                  <a:pPr marL="342900" indent="-34290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Objective of providing self-Employment to Educated Unemployed youth and to develop entrepreneurial skill and attitude among rural &amp; urban unemployed youth. Also to achieve the goal of rural &amp; urban industrialization. Manual work at the statutory minimum wage</a:t>
                  </a:r>
                  <a:r>
                    <a:rPr lang="en-US" sz="2000" dirty="0"/>
                    <a:t>.</a:t>
                  </a:r>
                  <a:endParaRPr lang="en-US" sz="2000" dirty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DF3E6F9-A745-42B8-BED1-EB79718290B3}"/>
                    </a:ext>
                  </a:extLst>
                </p:cNvPr>
                <p:cNvSpPr txBox="1"/>
                <p:nvPr/>
              </p:nvSpPr>
              <p:spPr>
                <a:xfrm>
                  <a:off x="1525249" y="3644332"/>
                  <a:ext cx="2632983" cy="185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Prime Minister Employment Generation </a:t>
                  </a:r>
                  <a:r>
                    <a:rPr lang="en-US" sz="2400" b="1" dirty="0" err="1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Programme</a:t>
                  </a:r>
                  <a:r>
                    <a:rPr lang="en-US" sz="2400" b="1" dirty="0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17E9716-8C2A-43D8-AA1C-618C212537F7}"/>
                </a:ext>
              </a:extLst>
            </p:cNvPr>
            <p:cNvGrpSpPr/>
            <p:nvPr/>
          </p:nvGrpSpPr>
          <p:grpSpPr>
            <a:xfrm>
              <a:off x="1195266" y="1790282"/>
              <a:ext cx="10220300" cy="4008551"/>
              <a:chOff x="1331653" y="2517857"/>
              <a:chExt cx="2981712" cy="160783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F6A9C5D-F70C-458D-92B8-21D97E70F135}"/>
                  </a:ext>
                </a:extLst>
              </p:cNvPr>
              <p:cNvGrpSpPr/>
              <p:nvPr/>
            </p:nvGrpSpPr>
            <p:grpSpPr>
              <a:xfrm>
                <a:off x="1331653" y="2517857"/>
                <a:ext cx="2910627" cy="1607832"/>
                <a:chOff x="1331653" y="2517857"/>
                <a:chExt cx="2910627" cy="1607832"/>
              </a:xfrm>
              <a:effectLst>
                <a:outerShdw blurRad="76200" dist="38100" dir="2700000" algn="t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4F3B1B2-F56A-4F0D-A667-A4BC257DD221}"/>
                    </a:ext>
                  </a:extLst>
                </p:cNvPr>
                <p:cNvSpPr/>
                <p:nvPr/>
              </p:nvSpPr>
              <p:spPr>
                <a:xfrm>
                  <a:off x="1331653" y="2517857"/>
                  <a:ext cx="2910627" cy="16078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A6776A6-5710-477E-AE5F-5FC06218BA48}"/>
                    </a:ext>
                  </a:extLst>
                </p:cNvPr>
                <p:cNvSpPr/>
                <p:nvPr/>
              </p:nvSpPr>
              <p:spPr>
                <a:xfrm>
                  <a:off x="3954573" y="3771429"/>
                  <a:ext cx="285179" cy="354260"/>
                </a:xfrm>
                <a:custGeom>
                  <a:avLst/>
                  <a:gdLst>
                    <a:gd name="connsiteX0" fmla="*/ 464458 w 600767"/>
                    <a:gd name="connsiteY0" fmla="*/ 0 h 520116"/>
                    <a:gd name="connsiteX1" fmla="*/ 558063 w 600767"/>
                    <a:gd name="connsiteY1" fmla="*/ 9436 h 520116"/>
                    <a:gd name="connsiteX2" fmla="*/ 600767 w 600767"/>
                    <a:gd name="connsiteY2" fmla="*/ 22693 h 520116"/>
                    <a:gd name="connsiteX3" fmla="*/ 600767 w 600767"/>
                    <a:gd name="connsiteY3" fmla="*/ 520116 h 520116"/>
                    <a:gd name="connsiteX4" fmla="*/ 5611 w 600767"/>
                    <a:gd name="connsiteY4" fmla="*/ 520116 h 520116"/>
                    <a:gd name="connsiteX5" fmla="*/ 0 w 600767"/>
                    <a:gd name="connsiteY5" fmla="*/ 464458 h 520116"/>
                    <a:gd name="connsiteX6" fmla="*/ 464458 w 600767"/>
                    <a:gd name="connsiteY6" fmla="*/ 0 h 52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767" h="520116">
                      <a:moveTo>
                        <a:pt x="464458" y="0"/>
                      </a:moveTo>
                      <a:cubicBezTo>
                        <a:pt x="496522" y="0"/>
                        <a:pt x="527828" y="3249"/>
                        <a:pt x="558063" y="9436"/>
                      </a:cubicBezTo>
                      <a:lnTo>
                        <a:pt x="600767" y="22693"/>
                      </a:lnTo>
                      <a:lnTo>
                        <a:pt x="600767" y="520116"/>
                      </a:lnTo>
                      <a:lnTo>
                        <a:pt x="5611" y="520116"/>
                      </a:lnTo>
                      <a:lnTo>
                        <a:pt x="0" y="464458"/>
                      </a:lnTo>
                      <a:cubicBezTo>
                        <a:pt x="0" y="207945"/>
                        <a:pt x="207945" y="0"/>
                        <a:pt x="464458" y="0"/>
                      </a:cubicBezTo>
                      <a:close/>
                    </a:path>
                  </a:pathLst>
                </a:custGeom>
                <a:solidFill>
                  <a:srgbClr val="F252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1CD0ED-286E-40EE-A7B4-775612C7D56F}"/>
                  </a:ext>
                </a:extLst>
              </p:cNvPr>
              <p:cNvSpPr txBox="1"/>
              <p:nvPr/>
            </p:nvSpPr>
            <p:spPr>
              <a:xfrm>
                <a:off x="3907849" y="3846647"/>
                <a:ext cx="405516" cy="18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E4C4CF9-C3DF-4E29-8CCC-D79FEA309F33}"/>
                  </a:ext>
                </a:extLst>
              </p:cNvPr>
              <p:cNvGrpSpPr/>
              <p:nvPr/>
            </p:nvGrpSpPr>
            <p:grpSpPr>
              <a:xfrm>
                <a:off x="1386761" y="2638734"/>
                <a:ext cx="2649551" cy="1133044"/>
                <a:chOff x="1508681" y="3644332"/>
                <a:chExt cx="2649551" cy="1133044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7C1F2D9-A168-4B63-A291-121E60EEA4DA}"/>
                    </a:ext>
                  </a:extLst>
                </p:cNvPr>
                <p:cNvSpPr txBox="1"/>
                <p:nvPr/>
              </p:nvSpPr>
              <p:spPr>
                <a:xfrm>
                  <a:off x="1508681" y="3876196"/>
                  <a:ext cx="2632983" cy="901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Launched as an integrated program for self-employment of the rural poor with effect from 1 April 1999.</a:t>
                  </a:r>
                </a:p>
                <a:p>
                  <a:pPr marL="342900" indent="-34290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The objective of the scheme is to bring the assisted poor families above the poverty line by organizing them into Self Help Groups (SHGs).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The focus of the program is on establishing a large number of microenterprises in rural areas with the help of self help group manual work at the statutory minimum wage.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E60AEE0-2C65-4877-8C48-F8636ADB8762}"/>
                    </a:ext>
                  </a:extLst>
                </p:cNvPr>
                <p:cNvSpPr txBox="1"/>
                <p:nvPr/>
              </p:nvSpPr>
              <p:spPr>
                <a:xfrm>
                  <a:off x="1525249" y="3644332"/>
                  <a:ext cx="2632983" cy="185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25245"/>
                      </a:solidFill>
                      <a:latin typeface="Tw Cen MT" panose="020B0602020104020603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GRAM SWAROZGAR YOJANA:</a:t>
                  </a:r>
                </a:p>
              </p:txBody>
            </p: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77778D-DD57-49A1-951E-142700E02DF1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C782DD-9FB1-4EA0-AF71-04FCC2084800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413A98-35D0-4F05-9BB0-9F0162F0BB98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28.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62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0.93841 -0.008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14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D26FAD-0842-43B0-98A0-E2DFF97A0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37FB5B-E5F9-4E87-81DB-E240DABC0FAD}"/>
              </a:ext>
            </a:extLst>
          </p:cNvPr>
          <p:cNvSpPr txBox="1"/>
          <p:nvPr/>
        </p:nvSpPr>
        <p:spPr>
          <a:xfrm>
            <a:off x="1962151" y="645687"/>
            <a:ext cx="80141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Actions that can be taken</a:t>
            </a:r>
          </a:p>
          <a:p>
            <a:pPr algn="ctr"/>
            <a:r>
              <a:rPr lang="en-US" sz="2400" b="1" dirty="0">
                <a:solidFill>
                  <a:srgbClr val="3BBEBE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(suggestions..)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CDBA3-031B-44A7-94F4-A05A1FCB88F2}"/>
              </a:ext>
            </a:extLst>
          </p:cNvPr>
          <p:cNvSpPr txBox="1"/>
          <p:nvPr/>
        </p:nvSpPr>
        <p:spPr>
          <a:xfrm>
            <a:off x="1962151" y="2325782"/>
            <a:ext cx="7429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Better Education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Increase access to credit to encourage entrepreneurship.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Provide incentives for new initiatives .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Publicize opportunities in the media.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Accelerating Investment in Agriculture.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Removing Skill gap.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0FD871-F605-4252-9332-ACA88F8C10B2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D264DC0-9D55-47A2-9F69-9172506C68D7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E64A07-CFE9-4BBC-A65E-F2D6A97434C9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29.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817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FAB1BA-3439-4B25-AEBF-BF3B2B244E2D}"/>
              </a:ext>
            </a:extLst>
          </p:cNvPr>
          <p:cNvSpPr/>
          <p:nvPr/>
        </p:nvSpPr>
        <p:spPr>
          <a:xfrm>
            <a:off x="5335592" y="1431853"/>
            <a:ext cx="6427783" cy="3801846"/>
          </a:xfrm>
          <a:prstGeom prst="roundRect">
            <a:avLst>
              <a:gd name="adj" fmla="val 2818"/>
            </a:avLst>
          </a:prstGeom>
          <a:noFill/>
          <a:ln w="95250">
            <a:gradFill flip="none" rotWithShape="1">
              <a:gsLst>
                <a:gs pos="0">
                  <a:srgbClr val="F25245"/>
                </a:gs>
                <a:gs pos="100000">
                  <a:srgbClr val="273445"/>
                </a:gs>
              </a:gsLst>
              <a:lin ang="2700000" scaled="1"/>
              <a:tileRect/>
            </a:gradFill>
          </a:ln>
          <a:effectLst>
            <a:outerShdw blurRad="762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896B00D7-E3F4-4E5B-B1AD-70765E5CD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5237" y="1624301"/>
            <a:ext cx="6016077" cy="338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356E10-B95D-4127-8ACD-926ACCE520C0}"/>
              </a:ext>
            </a:extLst>
          </p:cNvPr>
          <p:cNvSpPr txBox="1"/>
          <p:nvPr/>
        </p:nvSpPr>
        <p:spPr>
          <a:xfrm>
            <a:off x="1163879" y="2704237"/>
            <a:ext cx="405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 skills gap is the difference between skills that employers want or need, and skills their workforce offer. Conducting a skills gap analysis helps you identify skills you need to meet your business goals. It can also inform your employee development and hiring programs.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678E6-9A63-452D-A695-B207F06065C1}"/>
              </a:ext>
            </a:extLst>
          </p:cNvPr>
          <p:cNvSpPr txBox="1"/>
          <p:nvPr/>
        </p:nvSpPr>
        <p:spPr>
          <a:xfrm>
            <a:off x="1163879" y="1257687"/>
            <a:ext cx="44023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Watch What We can Do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EF51D0-96A6-428A-ADD9-154A6DDF4581}"/>
              </a:ext>
            </a:extLst>
          </p:cNvPr>
          <p:cNvGrpSpPr/>
          <p:nvPr/>
        </p:nvGrpSpPr>
        <p:grpSpPr>
          <a:xfrm>
            <a:off x="1163879" y="5174863"/>
            <a:ext cx="1587937" cy="425450"/>
            <a:chOff x="1246403" y="4794250"/>
            <a:chExt cx="1587937" cy="425450"/>
          </a:xfrm>
        </p:grpSpPr>
        <p:sp>
          <p:nvSpPr>
            <p:cNvPr id="14" name="Rectangle: Rounded Corners 13">
              <a:hlinkClick r:id="rId5"/>
              <a:extLst>
                <a:ext uri="{FF2B5EF4-FFF2-40B4-BE49-F238E27FC236}">
                  <a16:creationId xmlns:a16="http://schemas.microsoft.com/office/drawing/2014/main" id="{61870235-6201-4AAA-B348-8199D29B7E29}"/>
                </a:ext>
              </a:extLst>
            </p:cNvPr>
            <p:cNvSpPr/>
            <p:nvPr/>
          </p:nvSpPr>
          <p:spPr>
            <a:xfrm>
              <a:off x="1246403" y="4794250"/>
              <a:ext cx="1587937" cy="42545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25245"/>
                </a:gs>
                <a:gs pos="100000">
                  <a:srgbClr val="273445"/>
                </a:gs>
              </a:gsLst>
              <a:lin ang="2700000" scaled="1"/>
            </a:gradFill>
            <a:ln w="19050">
              <a:solidFill>
                <a:srgbClr val="F252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hlinkClick r:id="rId5"/>
              <a:extLst>
                <a:ext uri="{FF2B5EF4-FFF2-40B4-BE49-F238E27FC236}">
                  <a16:creationId xmlns:a16="http://schemas.microsoft.com/office/drawing/2014/main" id="{D7D2E08F-887F-43C4-B675-3EEB563F16BD}"/>
                </a:ext>
              </a:extLst>
            </p:cNvPr>
            <p:cNvSpPr txBox="1"/>
            <p:nvPr/>
          </p:nvSpPr>
          <p:spPr>
            <a:xfrm>
              <a:off x="1301353" y="4853086"/>
              <a:ext cx="1478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Know More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A3E30F-4E79-4040-B53E-B1963A395014}"/>
              </a:ext>
            </a:extLst>
          </p:cNvPr>
          <p:cNvSpPr txBox="1"/>
          <p:nvPr/>
        </p:nvSpPr>
        <p:spPr>
          <a:xfrm>
            <a:off x="1163880" y="1255412"/>
            <a:ext cx="4171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Watch What We can Do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A3514-2FA5-497B-9EF1-1E2F1695AFC1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D3179D-10E3-46F6-8449-8CC1E9670BD6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95BA83-7046-4917-A405-D099254A52E3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30.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9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CA66C-B244-49FB-89D8-3630706F324B}"/>
              </a:ext>
            </a:extLst>
          </p:cNvPr>
          <p:cNvSpPr txBox="1"/>
          <p:nvPr/>
        </p:nvSpPr>
        <p:spPr>
          <a:xfrm>
            <a:off x="2363715" y="250706"/>
            <a:ext cx="7760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Some Horrible News…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8E2DB7-1858-4BE6-BCCD-69E09B3F9C86}"/>
              </a:ext>
            </a:extLst>
          </p:cNvPr>
          <p:cNvGrpSpPr/>
          <p:nvPr/>
        </p:nvGrpSpPr>
        <p:grpSpPr>
          <a:xfrm>
            <a:off x="3771088" y="2226377"/>
            <a:ext cx="4649821" cy="2645924"/>
            <a:chOff x="3919129" y="3310464"/>
            <a:chExt cx="4649821" cy="26459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E745ED-4A07-4AB0-9654-0E09B7D78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838" y="3429000"/>
              <a:ext cx="4282405" cy="240885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B16D9D-699F-46BC-B95C-A644A262940A}"/>
                </a:ext>
              </a:extLst>
            </p:cNvPr>
            <p:cNvSpPr/>
            <p:nvPr/>
          </p:nvSpPr>
          <p:spPr>
            <a:xfrm>
              <a:off x="3919129" y="3310464"/>
              <a:ext cx="4649821" cy="2645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48E85C-6B16-4165-AF2B-E957919F25C6}"/>
              </a:ext>
            </a:extLst>
          </p:cNvPr>
          <p:cNvCxnSpPr>
            <a:cxnSpLocks/>
          </p:cNvCxnSpPr>
          <p:nvPr/>
        </p:nvCxnSpPr>
        <p:spPr>
          <a:xfrm>
            <a:off x="6095998" y="4872301"/>
            <a:ext cx="0" cy="250126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2AA29CC-15AB-4626-9E5D-C400B0DC69EB}"/>
              </a:ext>
            </a:extLst>
          </p:cNvPr>
          <p:cNvSpPr/>
          <p:nvPr/>
        </p:nvSpPr>
        <p:spPr>
          <a:xfrm>
            <a:off x="5948461" y="1409254"/>
            <a:ext cx="295074" cy="3015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359F9C-685E-4B6E-974F-5B9C84B81E6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095998" y="1560032"/>
            <a:ext cx="1" cy="6663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067C5E-A701-4281-99FF-28A7863EADDB}"/>
              </a:ext>
            </a:extLst>
          </p:cNvPr>
          <p:cNvGrpSpPr/>
          <p:nvPr/>
        </p:nvGrpSpPr>
        <p:grpSpPr>
          <a:xfrm>
            <a:off x="486287" y="-263904"/>
            <a:ext cx="1106158" cy="7637470"/>
            <a:chOff x="486287" y="-263904"/>
            <a:chExt cx="1106158" cy="763747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DA8620-623E-4746-B411-37CDAB9D4669}"/>
                </a:ext>
              </a:extLst>
            </p:cNvPr>
            <p:cNvSpPr/>
            <p:nvPr/>
          </p:nvSpPr>
          <p:spPr>
            <a:xfrm>
              <a:off x="486287" y="-263904"/>
              <a:ext cx="476649" cy="7626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94B17D-06D2-4EC8-8C5E-B8FE1A773410}"/>
                </a:ext>
              </a:extLst>
            </p:cNvPr>
            <p:cNvSpPr/>
            <p:nvPr/>
          </p:nvSpPr>
          <p:spPr>
            <a:xfrm>
              <a:off x="1115796" y="-252919"/>
              <a:ext cx="476649" cy="7626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7E5417-E78A-45E6-839C-223795A077EB}"/>
              </a:ext>
            </a:extLst>
          </p:cNvPr>
          <p:cNvGrpSpPr/>
          <p:nvPr/>
        </p:nvGrpSpPr>
        <p:grpSpPr>
          <a:xfrm>
            <a:off x="10523125" y="-389735"/>
            <a:ext cx="1106158" cy="7637470"/>
            <a:chOff x="486287" y="-263904"/>
            <a:chExt cx="1106158" cy="763747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9D33C33-B799-4562-9A0A-633DE4D13BF9}"/>
                </a:ext>
              </a:extLst>
            </p:cNvPr>
            <p:cNvSpPr/>
            <p:nvPr/>
          </p:nvSpPr>
          <p:spPr>
            <a:xfrm>
              <a:off x="486287" y="-263904"/>
              <a:ext cx="476649" cy="7626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907D7F-4180-42EB-9D8A-E7DE03F324A7}"/>
                </a:ext>
              </a:extLst>
            </p:cNvPr>
            <p:cNvSpPr/>
            <p:nvPr/>
          </p:nvSpPr>
          <p:spPr>
            <a:xfrm>
              <a:off x="1115796" y="-252919"/>
              <a:ext cx="476649" cy="7626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1471E1-144E-4B2E-B8CB-07021186F3B8}"/>
              </a:ext>
            </a:extLst>
          </p:cNvPr>
          <p:cNvGrpSpPr/>
          <p:nvPr/>
        </p:nvGrpSpPr>
        <p:grpSpPr>
          <a:xfrm>
            <a:off x="11791432" y="6463526"/>
            <a:ext cx="300049" cy="287470"/>
            <a:chOff x="11791432" y="6463526"/>
            <a:chExt cx="300049" cy="28747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5AEDDB-2613-4433-BE33-1381ED1577EA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6487CF-4B65-450D-A27C-1A5BC9523CE7}"/>
                </a:ext>
              </a:extLst>
            </p:cNvPr>
            <p:cNvSpPr txBox="1"/>
            <p:nvPr/>
          </p:nvSpPr>
          <p:spPr>
            <a:xfrm>
              <a:off x="11791433" y="6463526"/>
              <a:ext cx="300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26D26EF-6B25-4979-9F62-1EFE2CDC1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0C1287-22CB-4930-9F55-A3AA5E108F4A}"/>
              </a:ext>
            </a:extLst>
          </p:cNvPr>
          <p:cNvGrpSpPr/>
          <p:nvPr/>
        </p:nvGrpSpPr>
        <p:grpSpPr>
          <a:xfrm>
            <a:off x="11791432" y="6463526"/>
            <a:ext cx="300049" cy="287470"/>
            <a:chOff x="11791432" y="6463526"/>
            <a:chExt cx="300049" cy="28747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472F86-E45E-4BE6-BB9E-623321A88C20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D39D27-C097-4477-86A1-B8B20D2535C9}"/>
                </a:ext>
              </a:extLst>
            </p:cNvPr>
            <p:cNvSpPr txBox="1"/>
            <p:nvPr/>
          </p:nvSpPr>
          <p:spPr>
            <a:xfrm>
              <a:off x="11791433" y="6463526"/>
              <a:ext cx="300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E8CB55-777C-4D09-AE09-56D6001305F5}"/>
              </a:ext>
            </a:extLst>
          </p:cNvPr>
          <p:cNvGrpSpPr/>
          <p:nvPr/>
        </p:nvGrpSpPr>
        <p:grpSpPr>
          <a:xfrm>
            <a:off x="11741172" y="6463526"/>
            <a:ext cx="400567" cy="287470"/>
            <a:chOff x="11741172" y="6463526"/>
            <a:chExt cx="400567" cy="28747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05A0065-F58F-416C-9282-910B86A1D85F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C12260-8555-42E1-BDAF-DD1A87B932B6}"/>
                </a:ext>
              </a:extLst>
            </p:cNvPr>
            <p:cNvSpPr txBox="1"/>
            <p:nvPr/>
          </p:nvSpPr>
          <p:spPr>
            <a:xfrm>
              <a:off x="11741172" y="6463526"/>
              <a:ext cx="400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31.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A30E02-7CDD-436D-81D4-4999A425D98A}"/>
              </a:ext>
            </a:extLst>
          </p:cNvPr>
          <p:cNvSpPr txBox="1"/>
          <p:nvPr/>
        </p:nvSpPr>
        <p:spPr>
          <a:xfrm>
            <a:off x="3217636" y="805197"/>
            <a:ext cx="5991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References: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1E0D9-9B0B-4803-9B7F-991D02CF2070}"/>
              </a:ext>
            </a:extLst>
          </p:cNvPr>
          <p:cNvSpPr txBox="1"/>
          <p:nvPr/>
        </p:nvSpPr>
        <p:spPr>
          <a:xfrm>
            <a:off x="1962151" y="2325782"/>
            <a:ext cx="7429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www.traidingeconomy.com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www.Wikipedia.com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www.youtube.com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www.drishtias.com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Graphs: stastista.com</a:t>
            </a:r>
          </a:p>
        </p:txBody>
      </p:sp>
    </p:spTree>
    <p:extLst>
      <p:ext uri="{BB962C8B-B14F-4D97-AF65-F5344CB8AC3E}">
        <p14:creationId xmlns:p14="http://schemas.microsoft.com/office/powerpoint/2010/main" val="4040730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2F975B-A47D-4FCA-B4E0-8B34D6176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99" y="1921007"/>
            <a:ext cx="6406779" cy="3603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DD5A19-0FA0-426F-89DA-6C104F8DC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8" y="553251"/>
            <a:ext cx="5463594" cy="56861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FBE904E-5130-4CED-A9D7-441F14878869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B4C53C-8EA6-4275-BB10-89E012D53DE0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A3530D-3FF2-4541-B634-1AB380985A9B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32.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94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88259D-DB2A-4B28-A4D4-C74FD44AA951}"/>
              </a:ext>
            </a:extLst>
          </p:cNvPr>
          <p:cNvCxnSpPr>
            <a:cxnSpLocks/>
          </p:cNvCxnSpPr>
          <p:nvPr/>
        </p:nvCxnSpPr>
        <p:spPr>
          <a:xfrm>
            <a:off x="6095999" y="-2840476"/>
            <a:ext cx="0" cy="39688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184EB2-934A-4B8B-8825-58AB5E99A5F4}"/>
              </a:ext>
            </a:extLst>
          </p:cNvPr>
          <p:cNvGrpSpPr/>
          <p:nvPr/>
        </p:nvGrpSpPr>
        <p:grpSpPr>
          <a:xfrm>
            <a:off x="3771088" y="583661"/>
            <a:ext cx="4649821" cy="2645924"/>
            <a:chOff x="3919129" y="3310464"/>
            <a:chExt cx="4649821" cy="26459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919624-0D2F-4151-9BC4-5B23D53F7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838" y="3429000"/>
              <a:ext cx="4282405" cy="240885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AA3DA20-FD79-49BB-9C6B-37DA4EFCD274}"/>
                </a:ext>
              </a:extLst>
            </p:cNvPr>
            <p:cNvSpPr/>
            <p:nvPr/>
          </p:nvSpPr>
          <p:spPr>
            <a:xfrm>
              <a:off x="3919129" y="3310464"/>
              <a:ext cx="4649821" cy="2645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A9BA213-C3B6-4767-8AE6-613827CD5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78" y="702197"/>
            <a:ext cx="4200223" cy="2408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2462C4-A8EE-455B-B499-5E4517E8A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25" y="702197"/>
            <a:ext cx="4008911" cy="22550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AC9AF5A-5F51-4577-ABA0-43AFFC290998}"/>
              </a:ext>
            </a:extLst>
          </p:cNvPr>
          <p:cNvGrpSpPr/>
          <p:nvPr/>
        </p:nvGrpSpPr>
        <p:grpSpPr>
          <a:xfrm>
            <a:off x="486287" y="-263904"/>
            <a:ext cx="1106158" cy="7637470"/>
            <a:chOff x="486287" y="-263904"/>
            <a:chExt cx="1106158" cy="763747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8D6F5D-FBAA-4B7C-908E-AA33284E15A4}"/>
                </a:ext>
              </a:extLst>
            </p:cNvPr>
            <p:cNvSpPr/>
            <p:nvPr/>
          </p:nvSpPr>
          <p:spPr>
            <a:xfrm>
              <a:off x="486287" y="-263904"/>
              <a:ext cx="476649" cy="7626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2FE31A-ED04-4E4C-8791-72CE63FA0EDD}"/>
                </a:ext>
              </a:extLst>
            </p:cNvPr>
            <p:cNvSpPr/>
            <p:nvPr/>
          </p:nvSpPr>
          <p:spPr>
            <a:xfrm>
              <a:off x="1115796" y="-252919"/>
              <a:ext cx="476649" cy="7626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42A291-8738-4AB6-8908-70B4F6CD9420}"/>
              </a:ext>
            </a:extLst>
          </p:cNvPr>
          <p:cNvGrpSpPr/>
          <p:nvPr/>
        </p:nvGrpSpPr>
        <p:grpSpPr>
          <a:xfrm>
            <a:off x="10523125" y="-389735"/>
            <a:ext cx="1106158" cy="7637470"/>
            <a:chOff x="486287" y="-263904"/>
            <a:chExt cx="1106158" cy="763747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3F2BD7-AE6F-44AF-AFE8-DBAF845E85EC}"/>
                </a:ext>
              </a:extLst>
            </p:cNvPr>
            <p:cNvSpPr/>
            <p:nvPr/>
          </p:nvSpPr>
          <p:spPr>
            <a:xfrm>
              <a:off x="486287" y="-263904"/>
              <a:ext cx="476649" cy="7626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D342C3-5A91-4CD5-AEF3-B3CC9FACCF70}"/>
                </a:ext>
              </a:extLst>
            </p:cNvPr>
            <p:cNvSpPr/>
            <p:nvPr/>
          </p:nvSpPr>
          <p:spPr>
            <a:xfrm>
              <a:off x="1115796" y="-252919"/>
              <a:ext cx="476649" cy="76264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B14C9B-9ACF-40F8-B692-1B1405CF721A}"/>
              </a:ext>
            </a:extLst>
          </p:cNvPr>
          <p:cNvGrpSpPr/>
          <p:nvPr/>
        </p:nvGrpSpPr>
        <p:grpSpPr>
          <a:xfrm>
            <a:off x="2256765" y="3756862"/>
            <a:ext cx="7760647" cy="2645924"/>
            <a:chOff x="2256765" y="3756862"/>
            <a:chExt cx="7760647" cy="264592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43CFD0-5E86-4E9F-BB1C-A79568F0BCD9}"/>
                </a:ext>
              </a:extLst>
            </p:cNvPr>
            <p:cNvSpPr/>
            <p:nvPr/>
          </p:nvSpPr>
          <p:spPr>
            <a:xfrm>
              <a:off x="2548930" y="3756862"/>
              <a:ext cx="7094136" cy="2645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BA0C6B-1541-4BAD-8D8D-C3E9FDFEB65F}"/>
                </a:ext>
              </a:extLst>
            </p:cNvPr>
            <p:cNvSpPr txBox="1"/>
            <p:nvPr/>
          </p:nvSpPr>
          <p:spPr>
            <a:xfrm>
              <a:off x="2643058" y="4340683"/>
              <a:ext cx="682895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buAutoNum type="arabicPeriod"/>
              </a:pPr>
              <a:r>
                <a:rPr lang="en-US" sz="25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Among all regions, East Asia has the largest number of unemployed workers.</a:t>
              </a:r>
              <a:endParaRPr 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endParaRPr>
            </a:p>
            <a:p>
              <a:pPr marL="514350" indent="-514350" algn="just">
                <a:buAutoNum type="arabicPeriod"/>
              </a:pPr>
              <a:r>
                <a:rPr lang="en-US" sz="25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India accounts for one in every six jobless people throughout the developing world.</a:t>
              </a:r>
            </a:p>
            <a:p>
              <a:pPr algn="just"/>
              <a:endParaRPr lang="en-US" sz="28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0DAE3E-1D98-48E5-9341-85E419886DF7}"/>
                </a:ext>
              </a:extLst>
            </p:cNvPr>
            <p:cNvSpPr txBox="1"/>
            <p:nvPr/>
          </p:nvSpPr>
          <p:spPr>
            <a:xfrm>
              <a:off x="2256765" y="3756862"/>
              <a:ext cx="77606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D326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Facts: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412EC-30F3-4ED4-80D1-47FB179684BD}"/>
              </a:ext>
            </a:extLst>
          </p:cNvPr>
          <p:cNvGrpSpPr/>
          <p:nvPr/>
        </p:nvGrpSpPr>
        <p:grpSpPr>
          <a:xfrm>
            <a:off x="11791432" y="6463526"/>
            <a:ext cx="300049" cy="287470"/>
            <a:chOff x="11791432" y="6463526"/>
            <a:chExt cx="300049" cy="28747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D24C68-5BAA-41CF-B66A-0B75D93F7088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47B577-7805-482D-8836-0112E80BA11A}"/>
                </a:ext>
              </a:extLst>
            </p:cNvPr>
            <p:cNvSpPr txBox="1"/>
            <p:nvPr/>
          </p:nvSpPr>
          <p:spPr>
            <a:xfrm>
              <a:off x="11791433" y="6463526"/>
              <a:ext cx="300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596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333898A-E342-4C96-96D2-C2CCB6E59060}"/>
              </a:ext>
            </a:extLst>
          </p:cNvPr>
          <p:cNvGrpSpPr/>
          <p:nvPr/>
        </p:nvGrpSpPr>
        <p:grpSpPr>
          <a:xfrm>
            <a:off x="-11350187" y="959391"/>
            <a:ext cx="23036219" cy="4682457"/>
            <a:chOff x="-11350187" y="959391"/>
            <a:chExt cx="23036219" cy="468245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EFECE95-22F5-4E8F-981A-22C9DDDE5E03}"/>
                </a:ext>
              </a:extLst>
            </p:cNvPr>
            <p:cNvGrpSpPr/>
            <p:nvPr/>
          </p:nvGrpSpPr>
          <p:grpSpPr>
            <a:xfrm>
              <a:off x="-11350187" y="959391"/>
              <a:ext cx="23036219" cy="4682457"/>
              <a:chOff x="-11350187" y="959391"/>
              <a:chExt cx="23036219" cy="468245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F3929DC-34A8-4B3C-BF80-1409F73F397C}"/>
                  </a:ext>
                </a:extLst>
              </p:cNvPr>
              <p:cNvGrpSpPr/>
              <p:nvPr/>
            </p:nvGrpSpPr>
            <p:grpSpPr>
              <a:xfrm>
                <a:off x="694944" y="959391"/>
                <a:ext cx="10991088" cy="4682457"/>
                <a:chOff x="694944" y="959391"/>
                <a:chExt cx="10991088" cy="4682457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4776EAA-754C-4C1F-95FD-89A95B6AF2F8}"/>
                    </a:ext>
                  </a:extLst>
                </p:cNvPr>
                <p:cNvSpPr/>
                <p:nvPr/>
              </p:nvSpPr>
              <p:spPr>
                <a:xfrm>
                  <a:off x="694944" y="978408"/>
                  <a:ext cx="10991088" cy="46634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3A2F5E0-FF31-46B8-B39F-94FDF8944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9021" y="1783645"/>
                  <a:ext cx="9922934" cy="356728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A6C935-76C6-4E00-82BE-BA0A240B8336}"/>
                    </a:ext>
                  </a:extLst>
                </p:cNvPr>
                <p:cNvSpPr txBox="1"/>
                <p:nvPr/>
              </p:nvSpPr>
              <p:spPr>
                <a:xfrm>
                  <a:off x="1229021" y="959391"/>
                  <a:ext cx="390742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4400" b="1" i="1" dirty="0">
                      <a:solidFill>
                        <a:srgbClr val="FD3265"/>
                      </a:solidFill>
                      <a:latin typeface="Tw Cen MT" panose="020B0602020104020603" pitchFamily="34" charset="0"/>
                    </a:rPr>
                    <a:t>Definition: </a:t>
                  </a:r>
                  <a:r>
                    <a:rPr lang="en-IN" b="1" i="1" dirty="0">
                      <a:solidFill>
                        <a:schemeClr val="bg1"/>
                      </a:solidFill>
                      <a:latin typeface="Tw Cen MT" panose="020B0602020104020603" pitchFamily="34" charset="0"/>
                    </a:rPr>
                    <a:t>(dictionary)</a:t>
                  </a:r>
                  <a:endParaRPr lang="en-IN" sz="4400" b="1" i="1" dirty="0">
                    <a:solidFill>
                      <a:schemeClr val="bg1"/>
                    </a:solidFill>
                    <a:latin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97900D7-16BF-42FF-A7CB-6FACEAC317CC}"/>
                  </a:ext>
                </a:extLst>
              </p:cNvPr>
              <p:cNvGrpSpPr/>
              <p:nvPr/>
            </p:nvGrpSpPr>
            <p:grpSpPr>
              <a:xfrm>
                <a:off x="-11350187" y="959391"/>
                <a:ext cx="10991088" cy="4663440"/>
                <a:chOff x="694944" y="978408"/>
                <a:chExt cx="10991088" cy="466344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2341A00-61D3-4589-86A4-86933245D882}"/>
                    </a:ext>
                  </a:extLst>
                </p:cNvPr>
                <p:cNvSpPr/>
                <p:nvPr/>
              </p:nvSpPr>
              <p:spPr>
                <a:xfrm>
                  <a:off x="694944" y="978408"/>
                  <a:ext cx="10991088" cy="466344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D0E7C2B-01F0-47B9-A286-0AB4AE33567A}"/>
                    </a:ext>
                  </a:extLst>
                </p:cNvPr>
                <p:cNvSpPr txBox="1"/>
                <p:nvPr/>
              </p:nvSpPr>
              <p:spPr>
                <a:xfrm>
                  <a:off x="6288023" y="1942931"/>
                  <a:ext cx="5300473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IN" sz="2400" b="1" dirty="0">
                      <a:solidFill>
                        <a:srgbClr val="FD3265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Definition:</a:t>
                  </a:r>
                </a:p>
                <a:p>
                  <a:pPr algn="just"/>
                  <a:r>
                    <a:rPr lang="en-IN" sz="2400" dirty="0">
                      <a:solidFill>
                        <a:schemeClr val="bg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Unemployment refers to a situation in which the workers who are capable of working and willing to work do not get employed.</a:t>
                  </a:r>
                </a:p>
              </p:txBody>
            </p:sp>
          </p:grp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D70E6EB-1D37-479C-B52A-9439FB7B0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106348" y="1178847"/>
              <a:ext cx="5300472" cy="422452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A2F169-422B-46CF-8A57-11E0BADBB8CC}"/>
              </a:ext>
            </a:extLst>
          </p:cNvPr>
          <p:cNvGrpSpPr/>
          <p:nvPr/>
        </p:nvGrpSpPr>
        <p:grpSpPr>
          <a:xfrm>
            <a:off x="-456635" y="-175591"/>
            <a:ext cx="13324495" cy="7033592"/>
            <a:chOff x="-456635" y="-175591"/>
            <a:chExt cx="13324495" cy="7033592"/>
          </a:xfrm>
        </p:grpSpPr>
        <p:sp>
          <p:nvSpPr>
            <p:cNvPr id="31" name="Frame 30">
              <a:extLst>
                <a:ext uri="{FF2B5EF4-FFF2-40B4-BE49-F238E27FC236}">
                  <a16:creationId xmlns:a16="http://schemas.microsoft.com/office/drawing/2014/main" id="{778EE59F-FA75-41AA-9C14-4E6CD74B0B72}"/>
                </a:ext>
              </a:extLst>
            </p:cNvPr>
            <p:cNvSpPr/>
            <p:nvPr/>
          </p:nvSpPr>
          <p:spPr>
            <a:xfrm>
              <a:off x="-456635" y="-175591"/>
              <a:ext cx="13324495" cy="7033592"/>
            </a:xfrm>
            <a:prstGeom prst="frame">
              <a:avLst>
                <a:gd name="adj1" fmla="val 1756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592A7B-3C78-49B1-B357-E61B2CBE4728}"/>
                </a:ext>
              </a:extLst>
            </p:cNvPr>
            <p:cNvSpPr/>
            <p:nvPr/>
          </p:nvSpPr>
          <p:spPr>
            <a:xfrm>
              <a:off x="792480" y="997425"/>
              <a:ext cx="10991088" cy="466344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1F62F4-1A80-4CE5-90D1-C95D8F6A2248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FCB3E4-C7E6-4B36-B22C-95C2D789ED61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C29F67-FA00-4A29-9FF8-693009A75DA8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6.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102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0.98633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0EB688A-3EEA-462E-8524-E2D5B126F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ECA66C-B244-49FB-89D8-3630706F324B}"/>
              </a:ext>
            </a:extLst>
          </p:cNvPr>
          <p:cNvSpPr txBox="1"/>
          <p:nvPr/>
        </p:nvSpPr>
        <p:spPr>
          <a:xfrm>
            <a:off x="2278785" y="567178"/>
            <a:ext cx="7760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Measurement of Unemployment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96648-4CEE-4C7F-A2C4-4176BDB4AFE5}"/>
              </a:ext>
            </a:extLst>
          </p:cNvPr>
          <p:cNvSpPr txBox="1"/>
          <p:nvPr/>
        </p:nvSpPr>
        <p:spPr>
          <a:xfrm>
            <a:off x="1227880" y="1390164"/>
            <a:ext cx="9862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Economists typically focus on the unemployment rate. The unemployment rate is expressed as a percentage, and is calculated as follows:</a:t>
            </a:r>
          </a:p>
          <a:p>
            <a:pPr algn="just"/>
            <a:endParaRPr lang="en-US" sz="28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FFCD5A-FF8B-4CAE-BF86-1A149335841A}"/>
              </a:ext>
            </a:extLst>
          </p:cNvPr>
          <p:cNvGrpSpPr/>
          <p:nvPr/>
        </p:nvGrpSpPr>
        <p:grpSpPr>
          <a:xfrm>
            <a:off x="1802618" y="3128735"/>
            <a:ext cx="9118344" cy="1212979"/>
            <a:chOff x="1522700" y="3044759"/>
            <a:chExt cx="9118344" cy="12129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AF02A1-F110-4A12-825D-7BF84C7AD84D}"/>
                </a:ext>
              </a:extLst>
            </p:cNvPr>
            <p:cNvGrpSpPr/>
            <p:nvPr/>
          </p:nvGrpSpPr>
          <p:grpSpPr>
            <a:xfrm>
              <a:off x="1522700" y="3044759"/>
              <a:ext cx="9118344" cy="1046439"/>
              <a:chOff x="1522700" y="3044759"/>
              <a:chExt cx="9118344" cy="104643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069CF88-CB0B-4D5D-91C3-19BF6D2072B0}"/>
                  </a:ext>
                </a:extLst>
              </p:cNvPr>
              <p:cNvGrpSpPr/>
              <p:nvPr/>
            </p:nvGrpSpPr>
            <p:grpSpPr>
              <a:xfrm>
                <a:off x="1522700" y="3044759"/>
                <a:ext cx="9118344" cy="1046439"/>
                <a:chOff x="1522700" y="3044759"/>
                <a:chExt cx="9118344" cy="1046439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F58604C-7C58-4003-8CEF-7D94120725E6}"/>
                    </a:ext>
                  </a:extLst>
                </p:cNvPr>
                <p:cNvSpPr txBox="1"/>
                <p:nvPr/>
              </p:nvSpPr>
              <p:spPr>
                <a:xfrm>
                  <a:off x="1522700" y="3240878"/>
                  <a:ext cx="82311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Unemployment Rate =</a:t>
                  </a:r>
                  <a:r>
                    <a:rPr lang="en-US" sz="2800" dirty="0">
                      <a:solidFill>
                        <a:schemeClr val="bg1">
                          <a:lumMod val="65000"/>
                        </a:schemeClr>
                      </a:solidFill>
                      <a:latin typeface="Tw Cen MT" panose="020B0602020104020603" pitchFamily="34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42EB22E-627C-4FB9-A4DD-C72FF7DB9EF4}"/>
                    </a:ext>
                  </a:extLst>
                </p:cNvPr>
                <p:cNvSpPr txBox="1"/>
                <p:nvPr/>
              </p:nvSpPr>
              <p:spPr>
                <a:xfrm>
                  <a:off x="4996149" y="3567978"/>
                  <a:ext cx="56448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Total Labor Force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421F4-DA9C-403A-BB5B-3FAFE952A745}"/>
                    </a:ext>
                  </a:extLst>
                </p:cNvPr>
                <p:cNvSpPr txBox="1"/>
                <p:nvPr/>
              </p:nvSpPr>
              <p:spPr>
                <a:xfrm>
                  <a:off x="4996149" y="3044759"/>
                  <a:ext cx="401346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Unemployed Workers</a:t>
                  </a:r>
                </a:p>
              </p:txBody>
            </p: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E61F262-19F6-438F-B89A-49FD05AB9B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1505" y="3567978"/>
                <a:ext cx="348939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3CA8E7-B11B-457C-A8E9-F65EC6D92692}"/>
                </a:ext>
              </a:extLst>
            </p:cNvPr>
            <p:cNvSpPr txBox="1"/>
            <p:nvPr/>
          </p:nvSpPr>
          <p:spPr>
            <a:xfrm>
              <a:off x="8562032" y="3337144"/>
              <a:ext cx="11644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*100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7756B707-5B6B-47A6-96E8-19B6781ECEE5}"/>
                </a:ext>
              </a:extLst>
            </p:cNvPr>
            <p:cNvSpPr/>
            <p:nvPr/>
          </p:nvSpPr>
          <p:spPr>
            <a:xfrm>
              <a:off x="4798199" y="3044759"/>
              <a:ext cx="261257" cy="1212979"/>
            </a:xfrm>
            <a:prstGeom prst="lef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465C960E-7265-4DD0-952D-6A0F6670B98E}"/>
                </a:ext>
              </a:extLst>
            </p:cNvPr>
            <p:cNvSpPr/>
            <p:nvPr/>
          </p:nvSpPr>
          <p:spPr>
            <a:xfrm>
              <a:off x="8288370" y="3044759"/>
              <a:ext cx="261257" cy="1212979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5C6DF60-61A9-4D30-8CF2-53C030E367BF}"/>
              </a:ext>
            </a:extLst>
          </p:cNvPr>
          <p:cNvSpPr txBox="1"/>
          <p:nvPr/>
        </p:nvSpPr>
        <p:spPr>
          <a:xfrm>
            <a:off x="1227880" y="4432041"/>
            <a:ext cx="1016479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Where,</a:t>
            </a:r>
          </a:p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Unemployed Workers   =People, those are unemployed.</a:t>
            </a:r>
          </a:p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Total Labor Force         =People, those are capable of doing work,</a:t>
            </a:r>
          </a:p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                                    ( Including employed and unemployed )</a:t>
            </a:r>
          </a:p>
          <a:p>
            <a:endParaRPr lang="en-US" sz="2500" dirty="0">
              <a:solidFill>
                <a:schemeClr val="bg1"/>
              </a:solidFill>
              <a:latin typeface="Tw Cen MT" panose="020B0602020104020603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endParaRPr lang="en-US" sz="25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en-IN" sz="25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7DD590-A193-4936-A72F-55E9AF49EB30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92A550-BE5F-4D99-A570-70977DF64C33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0253AC-0A48-4524-882A-541E986CC436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7.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0379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4A44D65-32E6-4C39-BF89-058862338902}"/>
              </a:ext>
            </a:extLst>
          </p:cNvPr>
          <p:cNvGrpSpPr/>
          <p:nvPr/>
        </p:nvGrpSpPr>
        <p:grpSpPr>
          <a:xfrm>
            <a:off x="1226004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7B8B887-7E16-4D3C-AEE7-7E9FD0E73F0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F25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086C3-89D4-48AF-BA02-D0D069BDD99A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Frictional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63B9D4-C710-4650-BF7B-E106CF3889C7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5794AE9-132E-49C6-A28D-142CED6E9C99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A484D1-738E-4385-9C68-FD06A03D0BBC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3B19A9A-C31C-42A5-9887-F775E74E1881}"/>
                </a:ext>
              </a:extLst>
            </p:cNvPr>
            <p:cNvGrpSpPr/>
            <p:nvPr/>
          </p:nvGrpSpPr>
          <p:grpSpPr>
            <a:xfrm>
              <a:off x="8212190" y="5097993"/>
              <a:ext cx="73669" cy="78586"/>
              <a:chOff x="8212190" y="5097993"/>
              <a:chExt cx="73669" cy="7858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B8EB982-BF8F-4755-8DEB-569A5C3E6B0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7993"/>
                <a:ext cx="0" cy="73670"/>
              </a:xfrm>
              <a:prstGeom prst="line">
                <a:avLst/>
              </a:prstGeom>
              <a:ln w="19050">
                <a:solidFill>
                  <a:srgbClr val="F252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9ADFDB4-1CCE-4341-A293-D6BA171DD7A5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39744"/>
                <a:ext cx="0" cy="73669"/>
              </a:xfrm>
              <a:prstGeom prst="line">
                <a:avLst/>
              </a:prstGeom>
              <a:ln w="19050">
                <a:solidFill>
                  <a:srgbClr val="F252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667143-93DC-4266-BD99-74226D875F89}"/>
              </a:ext>
            </a:extLst>
          </p:cNvPr>
          <p:cNvGrpSpPr/>
          <p:nvPr/>
        </p:nvGrpSpPr>
        <p:grpSpPr>
          <a:xfrm>
            <a:off x="3217636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4CBEBF1-5985-4CBE-9260-60D1E21359FB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693DC0-F93E-4721-91AA-D02700B951A1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Seasonal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A3AF99-5E21-47E7-869A-A37506190811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80CF9644-0CBD-4A26-B50C-6ABD75EAC552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608156-33F2-43D9-8662-4675FE5A1F1B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514A7B1-C1C8-467D-A01B-D36542CB9EFF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BDAA465-547B-4ECC-B6D1-E1369A58660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5A0CB8A-40D1-4202-839B-7945E0946D9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690CB8-19D3-44FB-9668-D3551C256C04}"/>
              </a:ext>
            </a:extLst>
          </p:cNvPr>
          <p:cNvGrpSpPr/>
          <p:nvPr/>
        </p:nvGrpSpPr>
        <p:grpSpPr>
          <a:xfrm>
            <a:off x="5209268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69CC1D8-6BB4-42AF-8166-4A4B13F2634C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8373C7-B44A-496C-A470-7C0E55DB4CB2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Structural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B63A35E-5D43-4E2C-BD12-A249E5095189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195CAEA5-6B3B-43CF-B972-04DCF8530D2A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61731F-65AD-494A-93C3-224626E8DC46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43228A5-EB8B-460F-94B3-FD902854FB0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914F63-5F7B-4010-9A84-07C0B93B181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AEC45D4-52F0-4A1E-A7C1-6436DB9EC12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7982032-8D0D-45F5-81A4-97522FE374BB}"/>
              </a:ext>
            </a:extLst>
          </p:cNvPr>
          <p:cNvGrpSpPr/>
          <p:nvPr/>
        </p:nvGrpSpPr>
        <p:grpSpPr>
          <a:xfrm>
            <a:off x="7200900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E800397-DDF6-4D6D-81C4-F9C701D1DC17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924C71-0417-4B37-890A-FAF04698DBDC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Disguised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564CB9-86D0-4423-8479-6282920FC3B2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A66F4937-901D-46A0-8A1E-6FD3620E2AB3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607E23E-6DB9-4B6C-A03D-2481134F76B1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9789B4D-36FC-4DEF-9A65-AC05619B44F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D15CEFA-6FF8-4F70-86D5-7D949FEDC71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68BC60F-A209-42C9-897C-6992ABA4D1FF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2A0E88-89DD-40C1-88C7-2D72EA93C344}"/>
              </a:ext>
            </a:extLst>
          </p:cNvPr>
          <p:cNvGrpSpPr/>
          <p:nvPr/>
        </p:nvGrpSpPr>
        <p:grpSpPr>
          <a:xfrm>
            <a:off x="9192532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AEB57C4-A200-4A58-B987-ABD074E33D4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F56DF39-2CFF-43C6-A3C7-0985E3DE441B}"/>
                </a:ext>
              </a:extLst>
            </p:cNvPr>
            <p:cNvSpPr txBox="1"/>
            <p:nvPr/>
          </p:nvSpPr>
          <p:spPr>
            <a:xfrm>
              <a:off x="6844167" y="3977090"/>
              <a:ext cx="1652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Technological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1B9F581-F306-404E-94C4-7FBFE2D9DC43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: Top Corners Rounded 70">
              <a:extLst>
                <a:ext uri="{FF2B5EF4-FFF2-40B4-BE49-F238E27FC236}">
                  <a16:creationId xmlns:a16="http://schemas.microsoft.com/office/drawing/2014/main" id="{EC6B1A3D-06C0-42EF-9776-242718BB4456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73671A0-6D5C-4905-83BB-4A17A2430130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95B0E8-070A-4576-B161-3F5C1365D88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E876A88-A0E1-489B-A5F9-95274CE90F6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30B2B4D-A7B7-4DEF-930B-6A91B0EC1CDD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7E587-8F4E-4281-A4F9-73C390D8FA5D}"/>
              </a:ext>
            </a:extLst>
          </p:cNvPr>
          <p:cNvSpPr txBox="1"/>
          <p:nvPr/>
        </p:nvSpPr>
        <p:spPr>
          <a:xfrm>
            <a:off x="3217636" y="805197"/>
            <a:ext cx="5991627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Types of Unemployment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48874F-7EA1-4488-95FC-CE29997D0D60}"/>
              </a:ext>
            </a:extLst>
          </p:cNvPr>
          <p:cNvSpPr txBox="1"/>
          <p:nvPr/>
        </p:nvSpPr>
        <p:spPr>
          <a:xfrm>
            <a:off x="2205996" y="1519103"/>
            <a:ext cx="778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People can face unemployment for various reasons. Generally unemployment can be broken down into 5 types.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D83CF-9CD2-4430-9EA7-1CD0338E97A9}"/>
              </a:ext>
            </a:extLst>
          </p:cNvPr>
          <p:cNvSpPr txBox="1"/>
          <p:nvPr/>
        </p:nvSpPr>
        <p:spPr>
          <a:xfrm>
            <a:off x="1276823" y="294780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E76FD-7C62-40FA-B94A-568B3AF83339}"/>
              </a:ext>
            </a:extLst>
          </p:cNvPr>
          <p:cNvSpPr txBox="1"/>
          <p:nvPr/>
        </p:nvSpPr>
        <p:spPr>
          <a:xfrm>
            <a:off x="3217636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5067F-E249-41B3-B932-9900CFB06ED6}"/>
              </a:ext>
            </a:extLst>
          </p:cNvPr>
          <p:cNvSpPr txBox="1"/>
          <p:nvPr/>
        </p:nvSpPr>
        <p:spPr>
          <a:xfrm>
            <a:off x="5217999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67FF4-75F0-4D1C-95D1-0532482CE5C5}"/>
              </a:ext>
            </a:extLst>
          </p:cNvPr>
          <p:cNvSpPr txBox="1"/>
          <p:nvPr/>
        </p:nvSpPr>
        <p:spPr>
          <a:xfrm>
            <a:off x="7209631" y="2941960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2982D-3740-49FE-BBE2-DB718875AF1C}"/>
              </a:ext>
            </a:extLst>
          </p:cNvPr>
          <p:cNvSpPr txBox="1"/>
          <p:nvPr/>
        </p:nvSpPr>
        <p:spPr>
          <a:xfrm>
            <a:off x="9292545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E03495-115E-42C1-B2F4-C9557765A100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8141FB5-3204-4854-A169-F8DB5944972C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B14A48-8534-4327-83A8-A86B29E0128A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9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4A44D65-32E6-4C39-BF89-058862338902}"/>
              </a:ext>
            </a:extLst>
          </p:cNvPr>
          <p:cNvGrpSpPr/>
          <p:nvPr/>
        </p:nvGrpSpPr>
        <p:grpSpPr>
          <a:xfrm>
            <a:off x="1226004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7B8B887-7E16-4D3C-AEE7-7E9FD0E73F0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086C3-89D4-48AF-BA02-D0D069BDD99A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Frictional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63B9D4-C710-4650-BF7B-E106CF3889C7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5794AE9-132E-49C6-A28D-142CED6E9C99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A484D1-738E-4385-9C68-FD06A03D0BBC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3B19A9A-C31C-42A5-9887-F775E74E1881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B8EB982-BF8F-4755-8DEB-569A5C3E6B0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9ADFDB4-1CCE-4341-A293-D6BA171DD7A5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667143-93DC-4266-BD99-74226D875F89}"/>
              </a:ext>
            </a:extLst>
          </p:cNvPr>
          <p:cNvGrpSpPr/>
          <p:nvPr/>
        </p:nvGrpSpPr>
        <p:grpSpPr>
          <a:xfrm>
            <a:off x="3217636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4CBEBF1-5985-4CBE-9260-60D1E21359FB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FF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693DC0-F93E-4721-91AA-D02700B951A1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Seasonal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A3AF99-5E21-47E7-869A-A37506190811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80CF9644-0CBD-4A26-B50C-6ABD75EAC552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608156-33F2-43D9-8662-4675FE5A1F1B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514A7B1-C1C8-467D-A01B-D36542CB9EFF}"/>
                </a:ext>
              </a:extLst>
            </p:cNvPr>
            <p:cNvGrpSpPr/>
            <p:nvPr/>
          </p:nvGrpSpPr>
          <p:grpSpPr>
            <a:xfrm>
              <a:off x="8212190" y="5097993"/>
              <a:ext cx="73669" cy="80967"/>
              <a:chOff x="8212190" y="5097993"/>
              <a:chExt cx="73669" cy="80967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BDAA465-547B-4ECC-B6D1-E1369A58660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7993"/>
                <a:ext cx="0" cy="73670"/>
              </a:xfrm>
              <a:prstGeom prst="line">
                <a:avLst/>
              </a:prstGeom>
              <a:ln w="19050">
                <a:solidFill>
                  <a:srgbClr val="FFA9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5A0CB8A-40D1-4202-839B-7945E0946D9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rgbClr val="FFA9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690CB8-19D3-44FB-9668-D3551C256C04}"/>
              </a:ext>
            </a:extLst>
          </p:cNvPr>
          <p:cNvGrpSpPr/>
          <p:nvPr/>
        </p:nvGrpSpPr>
        <p:grpSpPr>
          <a:xfrm>
            <a:off x="5209268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69CC1D8-6BB4-42AF-8166-4A4B13F2634C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8373C7-B44A-496C-A470-7C0E55DB4CB2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Structural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B63A35E-5D43-4E2C-BD12-A249E5095189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195CAEA5-6B3B-43CF-B972-04DCF8530D2A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61731F-65AD-494A-93C3-224626E8DC46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43228A5-EB8B-460F-94B3-FD902854FB0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914F63-5F7B-4010-9A84-07C0B93B181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AEC45D4-52F0-4A1E-A7C1-6436DB9EC12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7982032-8D0D-45F5-81A4-97522FE374BB}"/>
              </a:ext>
            </a:extLst>
          </p:cNvPr>
          <p:cNvGrpSpPr/>
          <p:nvPr/>
        </p:nvGrpSpPr>
        <p:grpSpPr>
          <a:xfrm>
            <a:off x="7200900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E800397-DDF6-4D6D-81C4-F9C701D1DC17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924C71-0417-4B37-890A-FAF04698DBDC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Disguised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564CB9-86D0-4423-8479-6282920FC3B2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A66F4937-901D-46A0-8A1E-6FD3620E2AB3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607E23E-6DB9-4B6C-A03D-2481134F76B1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9789B4D-36FC-4DEF-9A65-AC05619B44F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D15CEFA-6FF8-4F70-86D5-7D949FEDC71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68BC60F-A209-42C9-897C-6992ABA4D1FF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2A0E88-89DD-40C1-88C7-2D72EA93C344}"/>
              </a:ext>
            </a:extLst>
          </p:cNvPr>
          <p:cNvGrpSpPr/>
          <p:nvPr/>
        </p:nvGrpSpPr>
        <p:grpSpPr>
          <a:xfrm>
            <a:off x="9192532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AEB57C4-A200-4A58-B987-ABD074E33D4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1B9F581-F306-404E-94C4-7FBFE2D9DC43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: Top Corners Rounded 70">
              <a:extLst>
                <a:ext uri="{FF2B5EF4-FFF2-40B4-BE49-F238E27FC236}">
                  <a16:creationId xmlns:a16="http://schemas.microsoft.com/office/drawing/2014/main" id="{EC6B1A3D-06C0-42EF-9776-242718BB4456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73671A0-6D5C-4905-83BB-4A17A2430130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95B0E8-070A-4576-B161-3F5C1365D88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E876A88-A0E1-489B-A5F9-95274CE90F6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30B2B4D-A7B7-4DEF-930B-6A91B0EC1CDD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248874F-7EA1-4488-95FC-CE29997D0D60}"/>
              </a:ext>
            </a:extLst>
          </p:cNvPr>
          <p:cNvSpPr txBox="1"/>
          <p:nvPr/>
        </p:nvSpPr>
        <p:spPr>
          <a:xfrm>
            <a:off x="2205996" y="1519103"/>
            <a:ext cx="778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People can face unemployment for various reasons. Generally unemployment can be broken down into 5 types.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1C575-56D8-4BBC-ABF9-206453F70ACF}"/>
              </a:ext>
            </a:extLst>
          </p:cNvPr>
          <p:cNvSpPr txBox="1"/>
          <p:nvPr/>
        </p:nvSpPr>
        <p:spPr>
          <a:xfrm>
            <a:off x="3217636" y="805197"/>
            <a:ext cx="5991627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Types of Unemployment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661BF6-5FB6-4003-AC56-88CACA3F5295}"/>
              </a:ext>
            </a:extLst>
          </p:cNvPr>
          <p:cNvSpPr txBox="1"/>
          <p:nvPr/>
        </p:nvSpPr>
        <p:spPr>
          <a:xfrm>
            <a:off x="1276823" y="294780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F0FD8-C905-4AE0-81CC-A8F7B715391D}"/>
              </a:ext>
            </a:extLst>
          </p:cNvPr>
          <p:cNvSpPr txBox="1"/>
          <p:nvPr/>
        </p:nvSpPr>
        <p:spPr>
          <a:xfrm>
            <a:off x="3217636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26E9A-765D-4701-84C3-99E140B2788E}"/>
              </a:ext>
            </a:extLst>
          </p:cNvPr>
          <p:cNvSpPr txBox="1"/>
          <p:nvPr/>
        </p:nvSpPr>
        <p:spPr>
          <a:xfrm>
            <a:off x="7209631" y="2941960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A6D01-EF38-48EC-832F-86A465E8926D}"/>
              </a:ext>
            </a:extLst>
          </p:cNvPr>
          <p:cNvSpPr txBox="1"/>
          <p:nvPr/>
        </p:nvSpPr>
        <p:spPr>
          <a:xfrm>
            <a:off x="9292545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B9F75-017D-4C97-A16B-7A67F91D9CEA}"/>
              </a:ext>
            </a:extLst>
          </p:cNvPr>
          <p:cNvSpPr txBox="1"/>
          <p:nvPr/>
        </p:nvSpPr>
        <p:spPr>
          <a:xfrm>
            <a:off x="5217999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9F6866-C854-42B3-9AEF-9B5935361745}"/>
              </a:ext>
            </a:extLst>
          </p:cNvPr>
          <p:cNvSpPr txBox="1"/>
          <p:nvPr/>
        </p:nvSpPr>
        <p:spPr>
          <a:xfrm>
            <a:off x="9209995" y="3977090"/>
            <a:ext cx="1652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Technological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78AC329-5B18-4DDE-9484-0F1540BDB48D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58EEF1F-BB6D-4E5B-9792-262021AD3A59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FF784F1-7D34-437E-92BA-E4A912ADAE98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9.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76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4A44D65-32E6-4C39-BF89-058862338902}"/>
              </a:ext>
            </a:extLst>
          </p:cNvPr>
          <p:cNvGrpSpPr/>
          <p:nvPr/>
        </p:nvGrpSpPr>
        <p:grpSpPr>
          <a:xfrm>
            <a:off x="1226004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7B8B887-7E16-4D3C-AEE7-7E9FD0E73F0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086C3-89D4-48AF-BA02-D0D069BDD99A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Frictional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63B9D4-C710-4650-BF7B-E106CF3889C7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5794AE9-132E-49C6-A28D-142CED6E9C99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A484D1-738E-4385-9C68-FD06A03D0BBC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3B19A9A-C31C-42A5-9887-F775E74E1881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B8EB982-BF8F-4755-8DEB-569A5C3E6B0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9ADFDB4-1CCE-4341-A293-D6BA171DD7A5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667143-93DC-4266-BD99-74226D875F89}"/>
              </a:ext>
            </a:extLst>
          </p:cNvPr>
          <p:cNvGrpSpPr/>
          <p:nvPr/>
        </p:nvGrpSpPr>
        <p:grpSpPr>
          <a:xfrm>
            <a:off x="3217636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4CBEBF1-5985-4CBE-9260-60D1E21359FB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693DC0-F93E-4721-91AA-D02700B951A1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Seasonal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A3AF99-5E21-47E7-869A-A37506190811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80CF9644-0CBD-4A26-B50C-6ABD75EAC552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608156-33F2-43D9-8662-4675FE5A1F1B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514A7B1-C1C8-467D-A01B-D36542CB9EFF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BDAA465-547B-4ECC-B6D1-E1369A58660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5A0CB8A-40D1-4202-839B-7945E0946D9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690CB8-19D3-44FB-9668-D3551C256C04}"/>
              </a:ext>
            </a:extLst>
          </p:cNvPr>
          <p:cNvGrpSpPr/>
          <p:nvPr/>
        </p:nvGrpSpPr>
        <p:grpSpPr>
          <a:xfrm>
            <a:off x="5209268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69CC1D8-6BB4-42AF-8166-4A4B13F2634C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rgbClr val="EF6E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8373C7-B44A-496C-A470-7C0E55DB4CB2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Structural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B63A35E-5D43-4E2C-BD12-A249E5095189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195CAEA5-6B3B-43CF-B972-04DCF8530D2A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61731F-65AD-494A-93C3-224626E8DC46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43228A5-EB8B-460F-94B3-FD902854FB03}"/>
                </a:ext>
              </a:extLst>
            </p:cNvPr>
            <p:cNvGrpSpPr/>
            <p:nvPr/>
          </p:nvGrpSpPr>
          <p:grpSpPr>
            <a:xfrm>
              <a:off x="8212190" y="5098787"/>
              <a:ext cx="73669" cy="80173"/>
              <a:chOff x="8212190" y="5098787"/>
              <a:chExt cx="73669" cy="80173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914F63-5F7B-4010-9A84-07C0B93B181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8787"/>
                <a:ext cx="0" cy="73670"/>
              </a:xfrm>
              <a:prstGeom prst="line">
                <a:avLst/>
              </a:prstGeom>
              <a:ln w="19050">
                <a:solidFill>
                  <a:srgbClr val="EF6E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AEC45D4-52F0-4A1E-A7C1-6436DB9EC128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rgbClr val="EF6E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7982032-8D0D-45F5-81A4-97522FE374BB}"/>
              </a:ext>
            </a:extLst>
          </p:cNvPr>
          <p:cNvGrpSpPr/>
          <p:nvPr/>
        </p:nvGrpSpPr>
        <p:grpSpPr>
          <a:xfrm>
            <a:off x="7200900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E800397-DDF6-4D6D-81C4-F9C701D1DC17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924C71-0417-4B37-890A-FAF04698DBDC}"/>
                </a:ext>
              </a:extLst>
            </p:cNvPr>
            <p:cNvSpPr txBox="1"/>
            <p:nvPr/>
          </p:nvSpPr>
          <p:spPr>
            <a:xfrm>
              <a:off x="6926717" y="3977090"/>
              <a:ext cx="1390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Disguised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564CB9-86D0-4423-8479-6282920FC3B2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A66F4937-901D-46A0-8A1E-6FD3620E2AB3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607E23E-6DB9-4B6C-A03D-2481134F76B1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9789B4D-36FC-4DEF-9A65-AC05619B44F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D15CEFA-6FF8-4F70-86D5-7D949FEDC71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68BC60F-A209-42C9-897C-6992ABA4D1FF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2A0E88-89DD-40C1-88C7-2D72EA93C344}"/>
              </a:ext>
            </a:extLst>
          </p:cNvPr>
          <p:cNvGrpSpPr/>
          <p:nvPr/>
        </p:nvGrpSpPr>
        <p:grpSpPr>
          <a:xfrm>
            <a:off x="9192532" y="2762250"/>
            <a:ext cx="1752146" cy="2627086"/>
            <a:chOff x="6826704" y="2762250"/>
            <a:chExt cx="1752146" cy="2627086"/>
          </a:xfrm>
          <a:effectLst>
            <a:outerShdw blurRad="762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AEB57C4-A200-4A58-B987-ABD074E33D45}"/>
                </a:ext>
              </a:extLst>
            </p:cNvPr>
            <p:cNvSpPr/>
            <p:nvPr/>
          </p:nvSpPr>
          <p:spPr>
            <a:xfrm>
              <a:off x="6826704" y="2762250"/>
              <a:ext cx="1752146" cy="2627086"/>
            </a:xfrm>
            <a:prstGeom prst="roundRect">
              <a:avLst>
                <a:gd name="adj" fmla="val 38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1B9F581-F306-404E-94C4-7FBFE2D9DC43}"/>
                </a:ext>
              </a:extLst>
            </p:cNvPr>
            <p:cNvCxnSpPr>
              <a:cxnSpLocks/>
            </p:cNvCxnSpPr>
            <p:nvPr/>
          </p:nvCxnSpPr>
          <p:spPr>
            <a:xfrm>
              <a:off x="6826704" y="3848100"/>
              <a:ext cx="1752146" cy="0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: Top Corners Rounded 70">
              <a:extLst>
                <a:ext uri="{FF2B5EF4-FFF2-40B4-BE49-F238E27FC236}">
                  <a16:creationId xmlns:a16="http://schemas.microsoft.com/office/drawing/2014/main" id="{EC6B1A3D-06C0-42EF-9776-242718BB4456}"/>
                </a:ext>
              </a:extLst>
            </p:cNvPr>
            <p:cNvSpPr/>
            <p:nvPr/>
          </p:nvSpPr>
          <p:spPr>
            <a:xfrm flipV="1">
              <a:off x="6826704" y="4927669"/>
              <a:ext cx="1752146" cy="461666"/>
            </a:xfrm>
            <a:prstGeom prst="round2Same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73671A0-6D5C-4905-83BB-4A17A2430130}"/>
                </a:ext>
              </a:extLst>
            </p:cNvPr>
            <p:cNvSpPr/>
            <p:nvPr/>
          </p:nvSpPr>
          <p:spPr>
            <a:xfrm>
              <a:off x="8124826" y="5033963"/>
              <a:ext cx="238124" cy="238124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95B0E8-070A-4576-B161-3F5C1365D883}"/>
                </a:ext>
              </a:extLst>
            </p:cNvPr>
            <p:cNvGrpSpPr/>
            <p:nvPr/>
          </p:nvGrpSpPr>
          <p:grpSpPr>
            <a:xfrm>
              <a:off x="8212190" y="5095612"/>
              <a:ext cx="73669" cy="83348"/>
              <a:chOff x="8212190" y="5095612"/>
              <a:chExt cx="73669" cy="8334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E876A88-A0E1-489B-A5F9-95274CE90F6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8249880" y="5095612"/>
                <a:ext cx="0" cy="7367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30B2B4D-A7B7-4DEF-930B-6A91B0EC1CDD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8249025" y="5142125"/>
                <a:ext cx="0" cy="7366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248874F-7EA1-4488-95FC-CE29997D0D60}"/>
              </a:ext>
            </a:extLst>
          </p:cNvPr>
          <p:cNvSpPr txBox="1"/>
          <p:nvPr/>
        </p:nvSpPr>
        <p:spPr>
          <a:xfrm>
            <a:off x="2205996" y="1519103"/>
            <a:ext cx="778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People can face unemployment for various reasons. Generally unemployment can be broken down into 5 types.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51770-1CC9-48ED-A2DA-6FAE268DB8CC}"/>
              </a:ext>
            </a:extLst>
          </p:cNvPr>
          <p:cNvSpPr txBox="1"/>
          <p:nvPr/>
        </p:nvSpPr>
        <p:spPr>
          <a:xfrm>
            <a:off x="3217636" y="805197"/>
            <a:ext cx="5991627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D326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Types of Unemployment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5432B-0AD7-4760-A43A-86DCD13F3B96}"/>
              </a:ext>
            </a:extLst>
          </p:cNvPr>
          <p:cNvSpPr txBox="1"/>
          <p:nvPr/>
        </p:nvSpPr>
        <p:spPr>
          <a:xfrm>
            <a:off x="1276823" y="294780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AFA6F-6AD4-4CE0-8818-5FDA066BAAA4}"/>
              </a:ext>
            </a:extLst>
          </p:cNvPr>
          <p:cNvSpPr txBox="1"/>
          <p:nvPr/>
        </p:nvSpPr>
        <p:spPr>
          <a:xfrm>
            <a:off x="3217636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D2001-1EFF-4155-831E-6A0F5007793B}"/>
              </a:ext>
            </a:extLst>
          </p:cNvPr>
          <p:cNvSpPr txBox="1"/>
          <p:nvPr/>
        </p:nvSpPr>
        <p:spPr>
          <a:xfrm>
            <a:off x="5217999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EE2CE-CD04-43C3-B32A-BBEB0C897BEC}"/>
              </a:ext>
            </a:extLst>
          </p:cNvPr>
          <p:cNvSpPr txBox="1"/>
          <p:nvPr/>
        </p:nvSpPr>
        <p:spPr>
          <a:xfrm>
            <a:off x="7209631" y="2941960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2FD55-6929-453E-B48C-DC0425008897}"/>
              </a:ext>
            </a:extLst>
          </p:cNvPr>
          <p:cNvSpPr txBox="1"/>
          <p:nvPr/>
        </p:nvSpPr>
        <p:spPr>
          <a:xfrm>
            <a:off x="9292545" y="2954373"/>
            <a:ext cx="175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662E4-AD5C-4C2C-B83A-41077E5673B6}"/>
              </a:ext>
            </a:extLst>
          </p:cNvPr>
          <p:cNvSpPr txBox="1"/>
          <p:nvPr/>
        </p:nvSpPr>
        <p:spPr>
          <a:xfrm>
            <a:off x="9209995" y="3977090"/>
            <a:ext cx="1652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Technological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D95A72-8C5F-475D-94FA-3AEA4A42706A}"/>
              </a:ext>
            </a:extLst>
          </p:cNvPr>
          <p:cNvGrpSpPr/>
          <p:nvPr/>
        </p:nvGrpSpPr>
        <p:grpSpPr>
          <a:xfrm>
            <a:off x="11764882" y="6463526"/>
            <a:ext cx="427118" cy="287470"/>
            <a:chOff x="11764882" y="6463526"/>
            <a:chExt cx="427118" cy="2874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E7A83D0-C7DE-4D3F-AB73-EF4AE86953F3}"/>
                </a:ext>
              </a:extLst>
            </p:cNvPr>
            <p:cNvSpPr/>
            <p:nvPr/>
          </p:nvSpPr>
          <p:spPr>
            <a:xfrm>
              <a:off x="11791432" y="6463526"/>
              <a:ext cx="300049" cy="28747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6E64C2-3DBE-44AE-859D-040352A62410}"/>
                </a:ext>
              </a:extLst>
            </p:cNvPr>
            <p:cNvSpPr txBox="1"/>
            <p:nvPr/>
          </p:nvSpPr>
          <p:spPr>
            <a:xfrm>
              <a:off x="11764882" y="6463526"/>
              <a:ext cx="427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</a:rPr>
                <a:t>10.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1819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4037</TotalTime>
  <Words>1307</Words>
  <Application>Microsoft Office PowerPoint</Application>
  <PresentationFormat>Widescreen</PresentationFormat>
  <Paragraphs>282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</vt:lpstr>
      <vt:lpstr>Calibri</vt:lpstr>
      <vt:lpstr>Calibri Light</vt:lpstr>
      <vt:lpstr>Roboto</vt:lpstr>
      <vt:lpstr>Tw Cen MT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Sonawane</dc:creator>
  <cp:lastModifiedBy>Aditya Sonawane</cp:lastModifiedBy>
  <cp:revision>123</cp:revision>
  <dcterms:created xsi:type="dcterms:W3CDTF">2020-10-12T11:16:15Z</dcterms:created>
  <dcterms:modified xsi:type="dcterms:W3CDTF">2020-11-11T07:05:32Z</dcterms:modified>
</cp:coreProperties>
</file>